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12"/>
  </p:notesMasterIdLst>
  <p:sldIdLst>
    <p:sldId id="256" r:id="rId4"/>
    <p:sldId id="257" r:id="rId5"/>
    <p:sldId id="258" r:id="rId6"/>
    <p:sldId id="259" r:id="rId7"/>
    <p:sldId id="260" r:id="rId8"/>
    <p:sldId id="261" r:id="rId9"/>
    <p:sldId id="262" r:id="rId10"/>
    <p:sldId id="263" r:id="rId11"/>
  </p:sldIdLst>
  <p:sldSz cx="18288000" cy="10287000"/>
  <p:notesSz cx="6858000" cy="9144000"/>
  <p:embeddedFontLst>
    <p:embeddedFont>
      <p:font typeface="Canva Sans" panose="020B0604020202020204" charset="0"/>
      <p:regular r:id="rId13"/>
    </p:embeddedFont>
    <p:embeddedFont>
      <p:font typeface="Canva Sans Bold" panose="020B0604020202020204" charset="0"/>
      <p:regular r:id="rId14"/>
    </p:embeddedFont>
    <p:embeddedFont>
      <p:font typeface="Cocomat Pro Bold" panose="020B0604020202020204" charset="0"/>
      <p:regular r:id="rId15"/>
    </p:embeddedFont>
    <p:embeddedFont>
      <p:font typeface="Open Sans" panose="020B0606030504020204" pitchFamily="34" charset="0"/>
      <p:regular r:id="rId16"/>
      <p:bold r:id="rId17"/>
      <p:italic r:id="rId18"/>
      <p:boldItalic r:id="rId19"/>
    </p:embeddedFont>
    <p:embeddedFont>
      <p:font typeface="Open Sans 1" panose="020B0604020202020204" charset="0"/>
      <p:regular r:id="rId20"/>
    </p:embeddedFont>
    <p:embeddedFont>
      <p:font typeface="Open Sans 1 Bold" panose="020B0604020202020204" charset="0"/>
      <p:regular r:id="rId21"/>
    </p:embeddedFont>
    <p:embeddedFont>
      <p:font typeface="Open Sans 1 Bold Italics" panose="020B0604020202020204" charset="0"/>
      <p:regular r:id="rId22"/>
    </p:embeddedFont>
    <p:embeddedFont>
      <p:font typeface="Open Sans 2 Bold Italics" panose="020B0604020202020204" charset="0"/>
      <p:regular r:id="rId23"/>
    </p:embeddedFont>
    <p:embeddedFont>
      <p:font typeface="Open Sans 2 Italics" panose="020B0604020202020204" charset="0"/>
      <p:regular r:id="rId24"/>
    </p:embeddedFont>
    <p:embeddedFont>
      <p:font typeface="Poppins Ultra-Bold"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398327-6D5C-BCBC-545D-E4E51A39FD8C}" name="kimberley.peters@hifmb.de" initials="ki" userId="S::urn:spo:guest#kimberley.peters@hifmb.de::" providerId="AD"/>
  <p188:author id="{1D7875B4-12A9-75FB-7645-ADA8BF49E30E}" name="rachael.squire@rhul.ac.uk" initials="ra" userId="S::urn:spo:guest#rachael.squire@rhul.ac.uk::"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2D75C0-F95E-4DD3-AA8E-1CAAE462A128}" v="33" dt="2024-09-24T14:46:32.3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4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2.fntdata"/><Relationship Id="rId32" Type="http://schemas.microsoft.com/office/2018/10/relationships/authors" Target="authors.xml"/><Relationship Id="rId5" Type="http://schemas.openxmlformats.org/officeDocument/2006/relationships/slide" Target="slides/slide2.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7.fntdata"/><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Owen" userId="6c12c0a3-2525-4066-8047-0fb9dd12e67f" providerId="ADAL" clId="{942D75C0-F95E-4DD3-AA8E-1CAAE462A128}"/>
    <pc:docChg chg="undo redo custSel modSld">
      <pc:chgData name="Rachel Owen" userId="6c12c0a3-2525-4066-8047-0fb9dd12e67f" providerId="ADAL" clId="{942D75C0-F95E-4DD3-AA8E-1CAAE462A128}" dt="2024-09-25T10:39:07.879" v="259"/>
      <pc:docMkLst>
        <pc:docMk/>
      </pc:docMkLst>
      <pc:sldChg chg="modSp mod modNotesTx">
        <pc:chgData name="Rachel Owen" userId="6c12c0a3-2525-4066-8047-0fb9dd12e67f" providerId="ADAL" clId="{942D75C0-F95E-4DD3-AA8E-1CAAE462A128}" dt="2024-09-24T13:44:00.172" v="132" actId="114"/>
        <pc:sldMkLst>
          <pc:docMk/>
          <pc:sldMk cId="0" sldId="256"/>
        </pc:sldMkLst>
        <pc:spChg chg="mod">
          <ac:chgData name="Rachel Owen" userId="6c12c0a3-2525-4066-8047-0fb9dd12e67f" providerId="ADAL" clId="{942D75C0-F95E-4DD3-AA8E-1CAAE462A128}" dt="2024-09-09T09:49:28.813" v="95" actId="14100"/>
          <ac:spMkLst>
            <pc:docMk/>
            <pc:sldMk cId="0" sldId="256"/>
            <ac:spMk id="26" creationId="{EF24EE1B-A73D-AD71-38EA-ED22135EDD42}"/>
          </ac:spMkLst>
        </pc:spChg>
      </pc:sldChg>
      <pc:sldChg chg="modSp mod modNotesTx">
        <pc:chgData name="Rachel Owen" userId="6c12c0a3-2525-4066-8047-0fb9dd12e67f" providerId="ADAL" clId="{942D75C0-F95E-4DD3-AA8E-1CAAE462A128}" dt="2024-09-24T13:44:18.599" v="133"/>
        <pc:sldMkLst>
          <pc:docMk/>
          <pc:sldMk cId="0" sldId="257"/>
        </pc:sldMkLst>
        <pc:spChg chg="mod">
          <ac:chgData name="Rachel Owen" userId="6c12c0a3-2525-4066-8047-0fb9dd12e67f" providerId="ADAL" clId="{942D75C0-F95E-4DD3-AA8E-1CAAE462A128}" dt="2024-09-09T09:50:31.891" v="98" actId="20577"/>
          <ac:spMkLst>
            <pc:docMk/>
            <pc:sldMk cId="0" sldId="257"/>
            <ac:spMk id="11" creationId="{00000000-0000-0000-0000-000000000000}"/>
          </ac:spMkLst>
        </pc:spChg>
        <pc:spChg chg="mod">
          <ac:chgData name="Rachel Owen" userId="6c12c0a3-2525-4066-8047-0fb9dd12e67f" providerId="ADAL" clId="{942D75C0-F95E-4DD3-AA8E-1CAAE462A128}" dt="2024-09-24T13:19:43.571" v="131" actId="115"/>
          <ac:spMkLst>
            <pc:docMk/>
            <pc:sldMk cId="0" sldId="257"/>
            <ac:spMk id="12" creationId="{00000000-0000-0000-0000-000000000000}"/>
          </ac:spMkLst>
        </pc:spChg>
        <pc:spChg chg="mod">
          <ac:chgData name="Rachel Owen" userId="6c12c0a3-2525-4066-8047-0fb9dd12e67f" providerId="ADAL" clId="{942D75C0-F95E-4DD3-AA8E-1CAAE462A128}" dt="2024-09-09T09:50:34.392" v="99" actId="20577"/>
          <ac:spMkLst>
            <pc:docMk/>
            <pc:sldMk cId="0" sldId="257"/>
            <ac:spMk id="16" creationId="{00000000-0000-0000-0000-000000000000}"/>
          </ac:spMkLst>
        </pc:spChg>
        <pc:spChg chg="mod">
          <ac:chgData name="Rachel Owen" userId="6c12c0a3-2525-4066-8047-0fb9dd12e67f" providerId="ADAL" clId="{942D75C0-F95E-4DD3-AA8E-1CAAE462A128}" dt="2024-09-09T09:50:05.913" v="97" actId="20577"/>
          <ac:spMkLst>
            <pc:docMk/>
            <pc:sldMk cId="0" sldId="257"/>
            <ac:spMk id="18" creationId="{00000000-0000-0000-0000-000000000000}"/>
          </ac:spMkLst>
        </pc:spChg>
        <pc:spChg chg="mod">
          <ac:chgData name="Rachel Owen" userId="6c12c0a3-2525-4066-8047-0fb9dd12e67f" providerId="ADAL" clId="{942D75C0-F95E-4DD3-AA8E-1CAAE462A128}" dt="2024-09-09T09:50:36.473" v="100" actId="20577"/>
          <ac:spMkLst>
            <pc:docMk/>
            <pc:sldMk cId="0" sldId="257"/>
            <ac:spMk id="21" creationId="{00000000-0000-0000-0000-000000000000}"/>
          </ac:spMkLst>
        </pc:spChg>
        <pc:spChg chg="mod">
          <ac:chgData name="Rachel Owen" userId="6c12c0a3-2525-4066-8047-0fb9dd12e67f" providerId="ADAL" clId="{942D75C0-F95E-4DD3-AA8E-1CAAE462A128}" dt="2024-09-09T09:50:40.503" v="101" actId="20577"/>
          <ac:spMkLst>
            <pc:docMk/>
            <pc:sldMk cId="0" sldId="257"/>
            <ac:spMk id="26" creationId="{00000000-0000-0000-0000-000000000000}"/>
          </ac:spMkLst>
        </pc:spChg>
      </pc:sldChg>
      <pc:sldChg chg="addSp modSp mod modCm modNotesTx">
        <pc:chgData name="Rachel Owen" userId="6c12c0a3-2525-4066-8047-0fb9dd12e67f" providerId="ADAL" clId="{942D75C0-F95E-4DD3-AA8E-1CAAE462A128}" dt="2024-09-24T13:44:25.183" v="136"/>
        <pc:sldMkLst>
          <pc:docMk/>
          <pc:sldMk cId="0" sldId="258"/>
        </pc:sldMkLst>
        <pc:spChg chg="mod">
          <ac:chgData name="Rachel Owen" userId="6c12c0a3-2525-4066-8047-0fb9dd12e67f" providerId="ADAL" clId="{942D75C0-F95E-4DD3-AA8E-1CAAE462A128}" dt="2024-08-09T10:27:18.712" v="92" actId="404"/>
          <ac:spMkLst>
            <pc:docMk/>
            <pc:sldMk cId="0" sldId="258"/>
            <ac:spMk id="22" creationId="{1C4009F7-97EA-7379-B690-18FE6FFB8A9E}"/>
          </ac:spMkLst>
        </pc:spChg>
        <pc:spChg chg="add mod">
          <ac:chgData name="Rachel Owen" userId="6c12c0a3-2525-4066-8047-0fb9dd12e67f" providerId="ADAL" clId="{942D75C0-F95E-4DD3-AA8E-1CAAE462A128}" dt="2024-09-09T09:52:00.277" v="109" actId="20577"/>
          <ac:spMkLst>
            <pc:docMk/>
            <pc:sldMk cId="0" sldId="258"/>
            <ac:spMk id="23" creationId="{414B8590-599B-6F88-F2E7-0EC3F3F65A75}"/>
          </ac:spMkLst>
        </pc:spChg>
        <pc:extLst>
          <p:ext xmlns:p="http://schemas.openxmlformats.org/presentationml/2006/main" uri="{D6D511B9-2390-475A-947B-AFAB55BFBCF1}">
            <pc226:cmChg xmlns:pc226="http://schemas.microsoft.com/office/powerpoint/2022/06/main/command" chg="mod">
              <pc226:chgData name="Rachel Owen" userId="6c12c0a3-2525-4066-8047-0fb9dd12e67f" providerId="ADAL" clId="{942D75C0-F95E-4DD3-AA8E-1CAAE462A128}" dt="2024-08-09T10:25:15.951" v="1" actId="20577"/>
              <pc2:cmMkLst xmlns:pc2="http://schemas.microsoft.com/office/powerpoint/2019/9/main/command">
                <pc:docMk/>
                <pc:sldMk cId="0" sldId="258"/>
                <pc2:cmMk id="{07E8109D-BC89-4F0C-A7FE-D59F122CA434}"/>
              </pc2:cmMkLst>
            </pc226:cmChg>
          </p:ext>
        </pc:extLst>
      </pc:sldChg>
      <pc:sldChg chg="modNotesTx">
        <pc:chgData name="Rachel Owen" userId="6c12c0a3-2525-4066-8047-0fb9dd12e67f" providerId="ADAL" clId="{942D75C0-F95E-4DD3-AA8E-1CAAE462A128}" dt="2024-09-24T13:44:33.053" v="139"/>
        <pc:sldMkLst>
          <pc:docMk/>
          <pc:sldMk cId="0" sldId="259"/>
        </pc:sldMkLst>
      </pc:sldChg>
      <pc:sldChg chg="modSp mod modNotesTx">
        <pc:chgData name="Rachel Owen" userId="6c12c0a3-2525-4066-8047-0fb9dd12e67f" providerId="ADAL" clId="{942D75C0-F95E-4DD3-AA8E-1CAAE462A128}" dt="2024-09-24T13:44:38.990" v="140"/>
        <pc:sldMkLst>
          <pc:docMk/>
          <pc:sldMk cId="0" sldId="260"/>
        </pc:sldMkLst>
        <pc:spChg chg="mod">
          <ac:chgData name="Rachel Owen" userId="6c12c0a3-2525-4066-8047-0fb9dd12e67f" providerId="ADAL" clId="{942D75C0-F95E-4DD3-AA8E-1CAAE462A128}" dt="2024-09-09T09:54:00.598" v="116" actId="20577"/>
          <ac:spMkLst>
            <pc:docMk/>
            <pc:sldMk cId="0" sldId="260"/>
            <ac:spMk id="9" creationId="{00000000-0000-0000-0000-000000000000}"/>
          </ac:spMkLst>
        </pc:spChg>
        <pc:spChg chg="mod">
          <ac:chgData name="Rachel Owen" userId="6c12c0a3-2525-4066-8047-0fb9dd12e67f" providerId="ADAL" clId="{942D75C0-F95E-4DD3-AA8E-1CAAE462A128}" dt="2024-09-09T09:53:03.805" v="111" actId="20577"/>
          <ac:spMkLst>
            <pc:docMk/>
            <pc:sldMk cId="0" sldId="260"/>
            <ac:spMk id="18" creationId="{00000000-0000-0000-0000-000000000000}"/>
          </ac:spMkLst>
        </pc:spChg>
        <pc:spChg chg="mod">
          <ac:chgData name="Rachel Owen" userId="6c12c0a3-2525-4066-8047-0fb9dd12e67f" providerId="ADAL" clId="{942D75C0-F95E-4DD3-AA8E-1CAAE462A128}" dt="2024-09-09T09:54:17.625" v="122" actId="313"/>
          <ac:spMkLst>
            <pc:docMk/>
            <pc:sldMk cId="0" sldId="260"/>
            <ac:spMk id="22" creationId="{00000000-0000-0000-0000-000000000000}"/>
          </ac:spMkLst>
        </pc:spChg>
      </pc:sldChg>
      <pc:sldChg chg="addSp modSp mod modNotesTx">
        <pc:chgData name="Rachel Owen" userId="6c12c0a3-2525-4066-8047-0fb9dd12e67f" providerId="ADAL" clId="{942D75C0-F95E-4DD3-AA8E-1CAAE462A128}" dt="2024-09-24T14:19:06.020" v="193" actId="1076"/>
        <pc:sldMkLst>
          <pc:docMk/>
          <pc:sldMk cId="0" sldId="261"/>
        </pc:sldMkLst>
        <pc:spChg chg="mod">
          <ac:chgData name="Rachel Owen" userId="6c12c0a3-2525-4066-8047-0fb9dd12e67f" providerId="ADAL" clId="{942D75C0-F95E-4DD3-AA8E-1CAAE462A128}" dt="2024-08-09T10:29:35.234" v="94" actId="207"/>
          <ac:spMkLst>
            <pc:docMk/>
            <pc:sldMk cId="0" sldId="261"/>
            <ac:spMk id="14" creationId="{00000000-0000-0000-0000-000000000000}"/>
          </ac:spMkLst>
        </pc:spChg>
        <pc:spChg chg="mod">
          <ac:chgData name="Rachel Owen" userId="6c12c0a3-2525-4066-8047-0fb9dd12e67f" providerId="ADAL" clId="{942D75C0-F95E-4DD3-AA8E-1CAAE462A128}" dt="2024-09-09T09:55:01.343" v="123" actId="114"/>
          <ac:spMkLst>
            <pc:docMk/>
            <pc:sldMk cId="0" sldId="261"/>
            <ac:spMk id="17" creationId="{00000000-0000-0000-0000-000000000000}"/>
          </ac:spMkLst>
        </pc:spChg>
        <pc:spChg chg="add mod">
          <ac:chgData name="Rachel Owen" userId="6c12c0a3-2525-4066-8047-0fb9dd12e67f" providerId="ADAL" clId="{942D75C0-F95E-4DD3-AA8E-1CAAE462A128}" dt="2024-09-24T14:19:06.020" v="193" actId="1076"/>
          <ac:spMkLst>
            <pc:docMk/>
            <pc:sldMk cId="0" sldId="261"/>
            <ac:spMk id="20" creationId="{CFF9E645-D1B3-60C9-F70D-4119B6D33C8B}"/>
          </ac:spMkLst>
        </pc:spChg>
      </pc:sldChg>
      <pc:sldChg chg="addSp modSp mod modNotesTx">
        <pc:chgData name="Rachel Owen" userId="6c12c0a3-2525-4066-8047-0fb9dd12e67f" providerId="ADAL" clId="{942D75C0-F95E-4DD3-AA8E-1CAAE462A128}" dt="2024-09-25T10:39:07.879" v="259"/>
        <pc:sldMkLst>
          <pc:docMk/>
          <pc:sldMk cId="0" sldId="262"/>
        </pc:sldMkLst>
        <pc:spChg chg="mod">
          <ac:chgData name="Rachel Owen" userId="6c12c0a3-2525-4066-8047-0fb9dd12e67f" providerId="ADAL" clId="{942D75C0-F95E-4DD3-AA8E-1CAAE462A128}" dt="2024-09-25T10:39:07.879" v="259"/>
          <ac:spMkLst>
            <pc:docMk/>
            <pc:sldMk cId="0" sldId="262"/>
            <ac:spMk id="12" creationId="{00000000-0000-0000-0000-000000000000}"/>
          </ac:spMkLst>
        </pc:spChg>
        <pc:spChg chg="mod">
          <ac:chgData name="Rachel Owen" userId="6c12c0a3-2525-4066-8047-0fb9dd12e67f" providerId="ADAL" clId="{942D75C0-F95E-4DD3-AA8E-1CAAE462A128}" dt="2024-09-09T09:56:42.412" v="125" actId="313"/>
          <ac:spMkLst>
            <pc:docMk/>
            <pc:sldMk cId="0" sldId="262"/>
            <ac:spMk id="18" creationId="{00000000-0000-0000-0000-000000000000}"/>
          </ac:spMkLst>
        </pc:spChg>
        <pc:spChg chg="mod">
          <ac:chgData name="Rachel Owen" userId="6c12c0a3-2525-4066-8047-0fb9dd12e67f" providerId="ADAL" clId="{942D75C0-F95E-4DD3-AA8E-1CAAE462A128}" dt="2024-09-24T14:47:59.259" v="232" actId="1076"/>
          <ac:spMkLst>
            <pc:docMk/>
            <pc:sldMk cId="0" sldId="262"/>
            <ac:spMk id="19" creationId="{00000000-0000-0000-0000-000000000000}"/>
          </ac:spMkLst>
        </pc:spChg>
        <pc:spChg chg="mod">
          <ac:chgData name="Rachel Owen" userId="6c12c0a3-2525-4066-8047-0fb9dd12e67f" providerId="ADAL" clId="{942D75C0-F95E-4DD3-AA8E-1CAAE462A128}" dt="2024-09-24T14:48:02.858" v="233" actId="1076"/>
          <ac:spMkLst>
            <pc:docMk/>
            <pc:sldMk cId="0" sldId="262"/>
            <ac:spMk id="20" creationId="{00000000-0000-0000-0000-000000000000}"/>
          </ac:spMkLst>
        </pc:spChg>
        <pc:spChg chg="add mod">
          <ac:chgData name="Rachel Owen" userId="6c12c0a3-2525-4066-8047-0fb9dd12e67f" providerId="ADAL" clId="{942D75C0-F95E-4DD3-AA8E-1CAAE462A128}" dt="2024-09-24T15:43:26.517" v="247" actId="1076"/>
          <ac:spMkLst>
            <pc:docMk/>
            <pc:sldMk cId="0" sldId="262"/>
            <ac:spMk id="21" creationId="{A05D800E-98D2-3DDE-D5A4-54A1DE12C8A3}"/>
          </ac:spMkLst>
        </pc:spChg>
      </pc:sldChg>
    </pc:docChg>
  </pc:docChgLst>
  <pc:docChgLst>
    <pc:chgData name="rachael.squire@rhul.ac.uk" userId="S::urn:spo:guest#rachael.squire@rhul.ac.uk::" providerId="AD" clId="Web-{27D0DFD1-4455-CF28-94BA-173570074079}"/>
    <pc:docChg chg="mod">
      <pc:chgData name="rachael.squire@rhul.ac.uk" userId="S::urn:spo:guest#rachael.squire@rhul.ac.uk::" providerId="AD" clId="Web-{27D0DFD1-4455-CF28-94BA-173570074079}" dt="2024-08-02T07:49:46.470" v="0"/>
      <pc:docMkLst>
        <pc:docMk/>
      </pc:docMkLst>
    </pc:docChg>
  </pc:docChgLst>
  <pc:docChgLst>
    <pc:chgData name="kimberley.peters@hifmb.de" userId="S::urn:spo:guest#kimberley.peters@hifmb.de::" providerId="AD" clId="Web-{E19360C6-2822-A05D-2E09-3E60DD720067}"/>
    <pc:docChg chg="mod modSld">
      <pc:chgData name="kimberley.peters@hifmb.de" userId="S::urn:spo:guest#kimberley.peters@hifmb.de::" providerId="AD" clId="Web-{E19360C6-2822-A05D-2E09-3E60DD720067}" dt="2024-08-05T09:00:26.712" v="28" actId="20577"/>
      <pc:docMkLst>
        <pc:docMk/>
      </pc:docMkLst>
      <pc:sldChg chg="modSp modCm">
        <pc:chgData name="kimberley.peters@hifmb.de" userId="S::urn:spo:guest#kimberley.peters@hifmb.de::" providerId="AD" clId="Web-{E19360C6-2822-A05D-2E09-3E60DD720067}" dt="2024-08-05T09:00:26.712" v="28" actId="20577"/>
        <pc:sldMkLst>
          <pc:docMk/>
          <pc:sldMk cId="0" sldId="261"/>
        </pc:sldMkLst>
        <pc:spChg chg="mod">
          <ac:chgData name="kimberley.peters@hifmb.de" userId="S::urn:spo:guest#kimberley.peters@hifmb.de::" providerId="AD" clId="Web-{E19360C6-2822-A05D-2E09-3E60DD720067}" dt="2024-08-05T09:00:08.118" v="24" actId="20577"/>
          <ac:spMkLst>
            <pc:docMk/>
            <pc:sldMk cId="0" sldId="261"/>
            <ac:spMk id="14" creationId="{00000000-0000-0000-0000-000000000000}"/>
          </ac:spMkLst>
        </pc:spChg>
        <pc:spChg chg="mod">
          <ac:chgData name="kimberley.peters@hifmb.de" userId="S::urn:spo:guest#kimberley.peters@hifmb.de::" providerId="AD" clId="Web-{E19360C6-2822-A05D-2E09-3E60DD720067}" dt="2024-08-05T09:00:26.712" v="28" actId="20577"/>
          <ac:spMkLst>
            <pc:docMk/>
            <pc:sldMk cId="0" sldId="261"/>
            <ac:spMk id="17" creationId="{00000000-0000-0000-0000-000000000000}"/>
          </ac:spMkLst>
        </pc:spChg>
        <pc:extLst>
          <p:ext xmlns:p="http://schemas.openxmlformats.org/presentationml/2006/main" uri="{D6D511B9-2390-475A-947B-AFAB55BFBCF1}">
            <pc226:cmChg xmlns:pc226="http://schemas.microsoft.com/office/powerpoint/2022/06/main/command" chg="mod">
              <pc226:chgData name="kimberley.peters@hifmb.de" userId="S::urn:spo:guest#kimberley.peters@hifmb.de::" providerId="AD" clId="Web-{E19360C6-2822-A05D-2E09-3E60DD720067}" dt="2024-08-05T08:59:51.820" v="23" actId="20577"/>
              <pc2:cmMkLst xmlns:pc2="http://schemas.microsoft.com/office/powerpoint/2019/9/main/command">
                <pc:docMk/>
                <pc:sldMk cId="0" sldId="261"/>
                <pc2:cmMk id="{8F370996-07F9-4B1A-B332-669792697B0A}"/>
              </pc2:cmMkLst>
            </pc226:cmChg>
          </p:ext>
        </pc:extLst>
      </pc:sldChg>
    </pc:docChg>
  </pc:docChgLst>
  <pc:docChgLst>
    <pc:chgData name="Rachel Owen" userId="6c12c0a3-2525-4066-8047-0fb9dd12e67f" providerId="ADAL" clId="{7D5B43B7-FD0B-45B8-B09A-B955C04ED648}"/>
    <pc:docChg chg="undo custSel modSld">
      <pc:chgData name="Rachel Owen" userId="6c12c0a3-2525-4066-8047-0fb9dd12e67f" providerId="ADAL" clId="{7D5B43B7-FD0B-45B8-B09A-B955C04ED648}" dt="2024-07-17T14:56:10.599" v="602" actId="115"/>
      <pc:docMkLst>
        <pc:docMk/>
      </pc:docMkLst>
      <pc:sldChg chg="modSp mod">
        <pc:chgData name="Rachel Owen" userId="6c12c0a3-2525-4066-8047-0fb9dd12e67f" providerId="ADAL" clId="{7D5B43B7-FD0B-45B8-B09A-B955C04ED648}" dt="2024-07-17T14:56:10.599" v="602" actId="115"/>
        <pc:sldMkLst>
          <pc:docMk/>
          <pc:sldMk cId="0" sldId="256"/>
        </pc:sldMkLst>
        <pc:spChg chg="mod">
          <ac:chgData name="Rachel Owen" userId="6c12c0a3-2525-4066-8047-0fb9dd12e67f" providerId="ADAL" clId="{7D5B43B7-FD0B-45B8-B09A-B955C04ED648}" dt="2024-07-17T14:56:10.599" v="602" actId="115"/>
          <ac:spMkLst>
            <pc:docMk/>
            <pc:sldMk cId="0" sldId="256"/>
            <ac:spMk id="26" creationId="{EF24EE1B-A73D-AD71-38EA-ED22135EDD42}"/>
          </ac:spMkLst>
        </pc:spChg>
      </pc:sldChg>
      <pc:sldChg chg="addSp modSp mod modNotes modNotesTx">
        <pc:chgData name="Rachel Owen" userId="6c12c0a3-2525-4066-8047-0fb9dd12e67f" providerId="ADAL" clId="{7D5B43B7-FD0B-45B8-B09A-B955C04ED648}" dt="2024-07-17T10:38:38.602" v="562" actId="2711"/>
        <pc:sldMkLst>
          <pc:docMk/>
          <pc:sldMk cId="0" sldId="258"/>
        </pc:sldMkLst>
        <pc:spChg chg="mod">
          <ac:chgData name="Rachel Owen" userId="6c12c0a3-2525-4066-8047-0fb9dd12e67f" providerId="ADAL" clId="{7D5B43B7-FD0B-45B8-B09A-B955C04ED648}" dt="2024-07-17T10:33:30.504" v="293" actId="1076"/>
          <ac:spMkLst>
            <pc:docMk/>
            <pc:sldMk cId="0" sldId="258"/>
            <ac:spMk id="4" creationId="{00000000-0000-0000-0000-000000000000}"/>
          </ac:spMkLst>
        </pc:spChg>
        <pc:spChg chg="mod ord">
          <ac:chgData name="Rachel Owen" userId="6c12c0a3-2525-4066-8047-0fb9dd12e67f" providerId="ADAL" clId="{7D5B43B7-FD0B-45B8-B09A-B955C04ED648}" dt="2024-07-17T10:38:20.733" v="561" actId="688"/>
          <ac:spMkLst>
            <pc:docMk/>
            <pc:sldMk cId="0" sldId="258"/>
            <ac:spMk id="5" creationId="{00000000-0000-0000-0000-000000000000}"/>
          </ac:spMkLst>
        </pc:spChg>
        <pc:spChg chg="add mod">
          <ac:chgData name="Rachel Owen" userId="6c12c0a3-2525-4066-8047-0fb9dd12e67f" providerId="ADAL" clId="{7D5B43B7-FD0B-45B8-B09A-B955C04ED648}" dt="2024-07-17T10:38:38.602" v="562" actId="2711"/>
          <ac:spMkLst>
            <pc:docMk/>
            <pc:sldMk cId="0" sldId="258"/>
            <ac:spMk id="22" creationId="{1C4009F7-97EA-7379-B690-18FE6FFB8A9E}"/>
          </ac:spMkLst>
        </pc:spChg>
      </pc:sldChg>
      <pc:sldChg chg="modSp mod">
        <pc:chgData name="Rachel Owen" userId="6c12c0a3-2525-4066-8047-0fb9dd12e67f" providerId="ADAL" clId="{7D5B43B7-FD0B-45B8-B09A-B955C04ED648}" dt="2024-07-17T10:31:41.417" v="228" actId="167"/>
        <pc:sldMkLst>
          <pc:docMk/>
          <pc:sldMk cId="0" sldId="259"/>
        </pc:sldMkLst>
        <pc:spChg chg="mod">
          <ac:chgData name="Rachel Owen" userId="6c12c0a3-2525-4066-8047-0fb9dd12e67f" providerId="ADAL" clId="{7D5B43B7-FD0B-45B8-B09A-B955C04ED648}" dt="2024-07-17T10:31:37.219" v="227" actId="14100"/>
          <ac:spMkLst>
            <pc:docMk/>
            <pc:sldMk cId="0" sldId="259"/>
            <ac:spMk id="2" creationId="{00000000-0000-0000-0000-000000000000}"/>
          </ac:spMkLst>
        </pc:spChg>
        <pc:spChg chg="ord">
          <ac:chgData name="Rachel Owen" userId="6c12c0a3-2525-4066-8047-0fb9dd12e67f" providerId="ADAL" clId="{7D5B43B7-FD0B-45B8-B09A-B955C04ED648}" dt="2024-07-17T10:31:41.417" v="228" actId="167"/>
          <ac:spMkLst>
            <pc:docMk/>
            <pc:sldMk cId="0" sldId="259"/>
            <ac:spMk id="4" creationId="{00000000-0000-0000-0000-000000000000}"/>
          </ac:spMkLst>
        </pc:spChg>
      </pc:sldChg>
      <pc:sldChg chg="modSp mod">
        <pc:chgData name="Rachel Owen" userId="6c12c0a3-2525-4066-8047-0fb9dd12e67f" providerId="ADAL" clId="{7D5B43B7-FD0B-45B8-B09A-B955C04ED648}" dt="2024-07-17T14:09:24.987" v="587" actId="790"/>
        <pc:sldMkLst>
          <pc:docMk/>
          <pc:sldMk cId="0" sldId="261"/>
        </pc:sldMkLst>
        <pc:spChg chg="mod">
          <ac:chgData name="Rachel Owen" userId="6c12c0a3-2525-4066-8047-0fb9dd12e67f" providerId="ADAL" clId="{7D5B43B7-FD0B-45B8-B09A-B955C04ED648}" dt="2024-07-17T14:09:24.987" v="587" actId="790"/>
          <ac:spMkLst>
            <pc:docMk/>
            <pc:sldMk cId="0" sldId="261"/>
            <ac:spMk id="14" creationId="{00000000-0000-0000-0000-000000000000}"/>
          </ac:spMkLst>
        </pc:spChg>
      </pc:sldChg>
      <pc:sldChg chg="modSp mod">
        <pc:chgData name="Rachel Owen" userId="6c12c0a3-2525-4066-8047-0fb9dd12e67f" providerId="ADAL" clId="{7D5B43B7-FD0B-45B8-B09A-B955C04ED648}" dt="2024-07-17T11:13:25.989" v="582" actId="20577"/>
        <pc:sldMkLst>
          <pc:docMk/>
          <pc:sldMk cId="0" sldId="262"/>
        </pc:sldMkLst>
        <pc:spChg chg="mod">
          <ac:chgData name="Rachel Owen" userId="6c12c0a3-2525-4066-8047-0fb9dd12e67f" providerId="ADAL" clId="{7D5B43B7-FD0B-45B8-B09A-B955C04ED648}" dt="2024-07-17T11:13:25.989" v="582" actId="20577"/>
          <ac:spMkLst>
            <pc:docMk/>
            <pc:sldMk cId="0" sldId="262"/>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25.09.2024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3691744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903954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US" dirty="0"/>
          </a:p>
          <a:p>
            <a:endParaRPr lang="en-US" dirty="0"/>
          </a:p>
          <a:p>
            <a:r>
              <a:rPr lang="en-US" dirty="0"/>
              <a:t>Think, pair, share activity where pupils add the words they have written in the starter around a spider diagram. </a:t>
            </a:r>
          </a:p>
          <a:p>
            <a:endParaRPr lang="en-US" dirty="0"/>
          </a:p>
          <a:p>
            <a:r>
              <a:rPr lang="en-US" dirty="0"/>
              <a:t>Challenge them to developing some or all the arrows into further information.  For example, plastics - pollution - ocean rubbish dumps.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US" dirty="0"/>
          </a:p>
          <a:p>
            <a:endParaRPr lang="en-US" dirty="0"/>
          </a:p>
          <a:p>
            <a:r>
              <a:rPr lang="en-US" dirty="0"/>
              <a:t>Self mark locations using the help sheet for teachers.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155610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798566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Presentation adapted from </a:t>
            </a:r>
            <a:r>
              <a:rPr lang="en-GB" i="1" dirty="0"/>
              <a:t>the blue illustrative organic ocean habitat presentation </a:t>
            </a:r>
            <a:r>
              <a:rPr lang="en-GB" dirty="0"/>
              <a:t>© Olmos Carlos via Canva.com </a:t>
            </a:r>
          </a:p>
          <a:p>
            <a:endParaRPr lang="en-GB"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348055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1. F = over 70%</a:t>
            </a:r>
          </a:p>
          <a:p>
            <a:r>
              <a:rPr lang="en-US"/>
              <a:t>2. T = except for the Sargasso Sea</a:t>
            </a:r>
          </a:p>
          <a:p>
            <a:r>
              <a:rPr lang="en-US"/>
              <a:t>3. T </a:t>
            </a:r>
          </a:p>
          <a:p>
            <a:r>
              <a:rPr lang="en-US"/>
              <a:t>4. F = oceans are also used for transport, leisure and more.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2.svg"/><Relationship Id="rId12" Type="http://schemas.openxmlformats.org/officeDocument/2006/relationships/image" Target="../media/image17.png"/><Relationship Id="rId17" Type="http://schemas.openxmlformats.org/officeDocument/2006/relationships/image" Target="../media/image10.jpeg"/><Relationship Id="rId2" Type="http://schemas.openxmlformats.org/officeDocument/2006/relationships/notesSlide" Target="../notesSlides/notesSlide3.xml"/><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22.sv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3.png"/><Relationship Id="rId7" Type="http://schemas.openxmlformats.org/officeDocument/2006/relationships/image" Target="../media/image1.png"/><Relationship Id="rId12"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image" Target="../media/image24.svg"/><Relationship Id="rId4" Type="http://schemas.openxmlformats.org/officeDocument/2006/relationships/image" Target="../media/image13.png"/><Relationship Id="rId9"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png"/><Relationship Id="rId3" Type="http://schemas.openxmlformats.org/officeDocument/2006/relationships/image" Target="../media/image25.jpeg"/><Relationship Id="rId7" Type="http://schemas.openxmlformats.org/officeDocument/2006/relationships/image" Target="../media/image8.png"/><Relationship Id="rId12"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27.svg"/><Relationship Id="rId5" Type="http://schemas.openxmlformats.org/officeDocument/2006/relationships/image" Target="../media/image22.sv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hyperlink" Target="https://www.vesselfinder.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image" Target="../media/image28.jpe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3.png"/><Relationship Id="rId10" Type="http://schemas.openxmlformats.org/officeDocument/2006/relationships/image" Target="../media/image9.png"/><Relationship Id="rId4" Type="http://schemas.openxmlformats.org/officeDocument/2006/relationships/image" Target="../media/image16.png"/><Relationship Id="rId9" Type="http://schemas.openxmlformats.org/officeDocument/2006/relationships/image" Target="../media/image10.jpe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0.jpe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grpSp>
        <p:nvGrpSpPr>
          <p:cNvPr id="2" name="Group 2"/>
          <p:cNvGrpSpPr/>
          <p:nvPr/>
        </p:nvGrpSpPr>
        <p:grpSpPr>
          <a:xfrm>
            <a:off x="4731798" y="2357015"/>
            <a:ext cx="8824403" cy="5104683"/>
            <a:chOff x="0" y="0"/>
            <a:chExt cx="1779852" cy="1029597"/>
          </a:xfrm>
        </p:grpSpPr>
        <p:sp>
          <p:nvSpPr>
            <p:cNvPr id="3" name="Freeform 3"/>
            <p:cNvSpPr/>
            <p:nvPr/>
          </p:nvSpPr>
          <p:spPr>
            <a:xfrm>
              <a:off x="0" y="0"/>
              <a:ext cx="1779852" cy="1029597"/>
            </a:xfrm>
            <a:custGeom>
              <a:avLst/>
              <a:gdLst/>
              <a:ahLst/>
              <a:cxnLst/>
              <a:rect l="l" t="t" r="r" b="b"/>
              <a:pathLst>
                <a:path w="1779852" h="1029597">
                  <a:moveTo>
                    <a:pt x="0" y="0"/>
                  </a:moveTo>
                  <a:lnTo>
                    <a:pt x="1779852" y="0"/>
                  </a:lnTo>
                  <a:lnTo>
                    <a:pt x="1779852" y="1029597"/>
                  </a:lnTo>
                  <a:lnTo>
                    <a:pt x="0" y="1029597"/>
                  </a:lnTo>
                  <a:close/>
                </a:path>
              </a:pathLst>
            </a:custGeom>
            <a:solidFill>
              <a:srgbClr val="000000">
                <a:alpha val="0"/>
              </a:srgbClr>
            </a:solidFill>
            <a:ln w="85725" cap="sq">
              <a:solidFill>
                <a:srgbClr val="FFFFFF"/>
              </a:solidFill>
              <a:prstDash val="solid"/>
              <a:miter/>
            </a:ln>
          </p:spPr>
          <p:txBody>
            <a:bodyPr/>
            <a:lstStyle/>
            <a:p>
              <a:endParaRPr lang="en-GB"/>
            </a:p>
          </p:txBody>
        </p:sp>
        <p:sp>
          <p:nvSpPr>
            <p:cNvPr id="4" name="TextBox 4"/>
            <p:cNvSpPr txBox="1"/>
            <p:nvPr/>
          </p:nvSpPr>
          <p:spPr>
            <a:xfrm>
              <a:off x="0" y="-47625"/>
              <a:ext cx="1779852" cy="1077222"/>
            </a:xfrm>
            <a:prstGeom prst="rect">
              <a:avLst/>
            </a:prstGeom>
          </p:spPr>
          <p:txBody>
            <a:bodyPr lIns="50800" tIns="50800" rIns="50800" bIns="50800" rtlCol="0" anchor="ctr"/>
            <a:lstStyle/>
            <a:p>
              <a:pPr algn="ctr">
                <a:lnSpc>
                  <a:spcPts val="3210"/>
                </a:lnSpc>
              </a:pPr>
              <a:endParaRPr/>
            </a:p>
          </p:txBody>
        </p:sp>
      </p:grpSp>
      <p:sp>
        <p:nvSpPr>
          <p:cNvPr id="5" name="Freeform 5"/>
          <p:cNvSpPr/>
          <p:nvPr/>
        </p:nvSpPr>
        <p:spPr>
          <a:xfrm>
            <a:off x="11541075" y="7190701"/>
            <a:ext cx="10872003" cy="11032475"/>
          </a:xfrm>
          <a:custGeom>
            <a:avLst/>
            <a:gdLst/>
            <a:ahLst/>
            <a:cxnLst/>
            <a:rect l="l" t="t" r="r" b="b"/>
            <a:pathLst>
              <a:path w="10872003" h="11032475">
                <a:moveTo>
                  <a:pt x="0" y="0"/>
                </a:moveTo>
                <a:lnTo>
                  <a:pt x="10872003" y="0"/>
                </a:lnTo>
                <a:lnTo>
                  <a:pt x="10872003" y="11032475"/>
                </a:lnTo>
                <a:lnTo>
                  <a:pt x="0" y="11032475"/>
                </a:lnTo>
                <a:lnTo>
                  <a:pt x="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6" name="Freeform 6"/>
          <p:cNvSpPr/>
          <p:nvPr/>
        </p:nvSpPr>
        <p:spPr>
          <a:xfrm rot="-1123388">
            <a:off x="10071080" y="5396877"/>
            <a:ext cx="10587166" cy="4785399"/>
          </a:xfrm>
          <a:custGeom>
            <a:avLst/>
            <a:gdLst/>
            <a:ahLst/>
            <a:cxnLst/>
            <a:rect l="l" t="t" r="r" b="b"/>
            <a:pathLst>
              <a:path w="10587166" h="4785399">
                <a:moveTo>
                  <a:pt x="0" y="0"/>
                </a:moveTo>
                <a:lnTo>
                  <a:pt x="10587167" y="0"/>
                </a:lnTo>
                <a:lnTo>
                  <a:pt x="10587167" y="4785399"/>
                </a:lnTo>
                <a:lnTo>
                  <a:pt x="0" y="4785399"/>
                </a:lnTo>
                <a:lnTo>
                  <a:pt x="0" y="0"/>
                </a:lnTo>
                <a:close/>
              </a:path>
            </a:pathLst>
          </a:custGeom>
          <a:blipFill>
            <a:blip r:embed="rId5"/>
            <a:stretch>
              <a:fillRect/>
            </a:stretch>
          </a:blipFill>
        </p:spPr>
        <p:txBody>
          <a:bodyPr/>
          <a:lstStyle/>
          <a:p>
            <a:endParaRPr lang="en-GB"/>
          </a:p>
        </p:txBody>
      </p:sp>
      <p:sp>
        <p:nvSpPr>
          <p:cNvPr id="7" name="Freeform 7"/>
          <p:cNvSpPr/>
          <p:nvPr/>
        </p:nvSpPr>
        <p:spPr>
          <a:xfrm>
            <a:off x="-4070224" y="-7208195"/>
            <a:ext cx="10872003" cy="11032475"/>
          </a:xfrm>
          <a:custGeom>
            <a:avLst/>
            <a:gdLst/>
            <a:ahLst/>
            <a:cxnLst/>
            <a:rect l="l" t="t" r="r" b="b"/>
            <a:pathLst>
              <a:path w="10872003" h="11032475">
                <a:moveTo>
                  <a:pt x="0" y="0"/>
                </a:moveTo>
                <a:lnTo>
                  <a:pt x="10872002" y="0"/>
                </a:lnTo>
                <a:lnTo>
                  <a:pt x="10872002" y="11032475"/>
                </a:lnTo>
                <a:lnTo>
                  <a:pt x="0" y="11032475"/>
                </a:lnTo>
                <a:lnTo>
                  <a:pt x="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8" name="Freeform 8"/>
          <p:cNvSpPr/>
          <p:nvPr/>
        </p:nvSpPr>
        <p:spPr>
          <a:xfrm>
            <a:off x="12139183" y="-676208"/>
            <a:ext cx="4559601" cy="3409817"/>
          </a:xfrm>
          <a:custGeom>
            <a:avLst/>
            <a:gdLst/>
            <a:ahLst/>
            <a:cxnLst/>
            <a:rect l="l" t="t" r="r" b="b"/>
            <a:pathLst>
              <a:path w="4559601" h="3409817">
                <a:moveTo>
                  <a:pt x="0" y="0"/>
                </a:moveTo>
                <a:lnTo>
                  <a:pt x="4559601" y="0"/>
                </a:lnTo>
                <a:lnTo>
                  <a:pt x="4559601" y="3409816"/>
                </a:lnTo>
                <a:lnTo>
                  <a:pt x="0" y="3409816"/>
                </a:lnTo>
                <a:lnTo>
                  <a:pt x="0" y="0"/>
                </a:lnTo>
                <a:close/>
              </a:path>
            </a:pathLst>
          </a:custGeom>
          <a:blipFill>
            <a:blip r:embed="rId6"/>
            <a:stretch>
              <a:fillRect/>
            </a:stretch>
          </a:blipFill>
        </p:spPr>
        <p:txBody>
          <a:bodyPr/>
          <a:lstStyle/>
          <a:p>
            <a:endParaRPr lang="en-GB"/>
          </a:p>
        </p:txBody>
      </p:sp>
      <p:sp>
        <p:nvSpPr>
          <p:cNvPr id="9" name="Freeform 9"/>
          <p:cNvSpPr/>
          <p:nvPr/>
        </p:nvSpPr>
        <p:spPr>
          <a:xfrm rot="-195339">
            <a:off x="-1691642" y="-962030"/>
            <a:ext cx="3383285" cy="2530130"/>
          </a:xfrm>
          <a:custGeom>
            <a:avLst/>
            <a:gdLst/>
            <a:ahLst/>
            <a:cxnLst/>
            <a:rect l="l" t="t" r="r" b="b"/>
            <a:pathLst>
              <a:path w="3383285" h="2530130">
                <a:moveTo>
                  <a:pt x="0" y="0"/>
                </a:moveTo>
                <a:lnTo>
                  <a:pt x="3383284" y="0"/>
                </a:lnTo>
                <a:lnTo>
                  <a:pt x="3383284" y="2530130"/>
                </a:lnTo>
                <a:lnTo>
                  <a:pt x="0" y="2530130"/>
                </a:lnTo>
                <a:lnTo>
                  <a:pt x="0" y="0"/>
                </a:lnTo>
                <a:close/>
              </a:path>
            </a:pathLst>
          </a:custGeom>
          <a:blipFill>
            <a:blip r:embed="rId6"/>
            <a:stretch>
              <a:fillRect/>
            </a:stretch>
          </a:blipFill>
        </p:spPr>
        <p:txBody>
          <a:bodyPr/>
          <a:lstStyle/>
          <a:p>
            <a:endParaRPr lang="en-GB"/>
          </a:p>
        </p:txBody>
      </p:sp>
      <p:sp>
        <p:nvSpPr>
          <p:cNvPr id="10" name="Freeform 10"/>
          <p:cNvSpPr/>
          <p:nvPr/>
        </p:nvSpPr>
        <p:spPr>
          <a:xfrm flipH="1">
            <a:off x="2834249" y="1693932"/>
            <a:ext cx="2991984" cy="2906336"/>
          </a:xfrm>
          <a:custGeom>
            <a:avLst/>
            <a:gdLst/>
            <a:ahLst/>
            <a:cxnLst/>
            <a:rect l="l" t="t" r="r" b="b"/>
            <a:pathLst>
              <a:path w="2991984" h="2906336">
                <a:moveTo>
                  <a:pt x="2991984" y="0"/>
                </a:moveTo>
                <a:lnTo>
                  <a:pt x="0" y="0"/>
                </a:lnTo>
                <a:lnTo>
                  <a:pt x="0" y="2906335"/>
                </a:lnTo>
                <a:lnTo>
                  <a:pt x="2991984" y="2906335"/>
                </a:lnTo>
                <a:lnTo>
                  <a:pt x="2991984" y="0"/>
                </a:lnTo>
                <a:close/>
              </a:path>
            </a:pathLst>
          </a:custGeom>
          <a:blipFill>
            <a:blip r:embed="rId7"/>
            <a:stretch>
              <a:fillRect/>
            </a:stretch>
          </a:blipFill>
        </p:spPr>
        <p:txBody>
          <a:bodyPr/>
          <a:lstStyle/>
          <a:p>
            <a:endParaRPr lang="en-GB"/>
          </a:p>
        </p:txBody>
      </p:sp>
      <p:sp>
        <p:nvSpPr>
          <p:cNvPr id="11" name="Freeform 11"/>
          <p:cNvSpPr/>
          <p:nvPr/>
        </p:nvSpPr>
        <p:spPr>
          <a:xfrm rot="-195339">
            <a:off x="4099394" y="7833977"/>
            <a:ext cx="5305022" cy="3967268"/>
          </a:xfrm>
          <a:custGeom>
            <a:avLst/>
            <a:gdLst/>
            <a:ahLst/>
            <a:cxnLst/>
            <a:rect l="l" t="t" r="r" b="b"/>
            <a:pathLst>
              <a:path w="5305022" h="3967268">
                <a:moveTo>
                  <a:pt x="0" y="0"/>
                </a:moveTo>
                <a:lnTo>
                  <a:pt x="5305022" y="0"/>
                </a:lnTo>
                <a:lnTo>
                  <a:pt x="5305022" y="3967267"/>
                </a:lnTo>
                <a:lnTo>
                  <a:pt x="0" y="3967267"/>
                </a:lnTo>
                <a:lnTo>
                  <a:pt x="0" y="0"/>
                </a:lnTo>
                <a:close/>
              </a:path>
            </a:pathLst>
          </a:custGeom>
          <a:blipFill>
            <a:blip r:embed="rId6"/>
            <a:stretch>
              <a:fillRect/>
            </a:stretch>
          </a:blipFill>
        </p:spPr>
        <p:txBody>
          <a:bodyPr/>
          <a:lstStyle/>
          <a:p>
            <a:endParaRPr lang="en-GB"/>
          </a:p>
        </p:txBody>
      </p:sp>
      <p:sp>
        <p:nvSpPr>
          <p:cNvPr id="12" name="Freeform 12"/>
          <p:cNvSpPr/>
          <p:nvPr/>
        </p:nvSpPr>
        <p:spPr>
          <a:xfrm flipH="1">
            <a:off x="16055800" y="1693932"/>
            <a:ext cx="2325857" cy="3243705"/>
          </a:xfrm>
          <a:custGeom>
            <a:avLst/>
            <a:gdLst/>
            <a:ahLst/>
            <a:cxnLst/>
            <a:rect l="l" t="t" r="r" b="b"/>
            <a:pathLst>
              <a:path w="2325857" h="3243705">
                <a:moveTo>
                  <a:pt x="2325856" y="0"/>
                </a:moveTo>
                <a:lnTo>
                  <a:pt x="0" y="0"/>
                </a:lnTo>
                <a:lnTo>
                  <a:pt x="0" y="3243705"/>
                </a:lnTo>
                <a:lnTo>
                  <a:pt x="2325856" y="3243705"/>
                </a:lnTo>
                <a:lnTo>
                  <a:pt x="2325856" y="0"/>
                </a:lnTo>
                <a:close/>
              </a:path>
            </a:pathLst>
          </a:custGeom>
          <a:blipFill>
            <a:blip r:embed="rId8"/>
            <a:stretch>
              <a:fillRect/>
            </a:stretch>
          </a:blipFill>
        </p:spPr>
        <p:txBody>
          <a:bodyPr/>
          <a:lstStyle/>
          <a:p>
            <a:endParaRPr lang="en-GB"/>
          </a:p>
        </p:txBody>
      </p:sp>
      <p:grpSp>
        <p:nvGrpSpPr>
          <p:cNvPr id="13" name="Group 13"/>
          <p:cNvGrpSpPr/>
          <p:nvPr/>
        </p:nvGrpSpPr>
        <p:grpSpPr>
          <a:xfrm>
            <a:off x="8734360" y="303035"/>
            <a:ext cx="1697614" cy="1509614"/>
            <a:chOff x="0" y="0"/>
            <a:chExt cx="2263485" cy="2012818"/>
          </a:xfrm>
        </p:grpSpPr>
        <p:sp>
          <p:nvSpPr>
            <p:cNvPr id="14" name="Freeform 14"/>
            <p:cNvSpPr/>
            <p:nvPr/>
          </p:nvSpPr>
          <p:spPr>
            <a:xfrm>
              <a:off x="0" y="957471"/>
              <a:ext cx="1011815" cy="1055348"/>
            </a:xfrm>
            <a:custGeom>
              <a:avLst/>
              <a:gdLst/>
              <a:ahLst/>
              <a:cxnLst/>
              <a:rect l="l" t="t" r="r" b="b"/>
              <a:pathLst>
                <a:path w="1011815" h="1055348">
                  <a:moveTo>
                    <a:pt x="0" y="0"/>
                  </a:moveTo>
                  <a:lnTo>
                    <a:pt x="1011815" y="0"/>
                  </a:lnTo>
                  <a:lnTo>
                    <a:pt x="1011815" y="1055347"/>
                  </a:lnTo>
                  <a:lnTo>
                    <a:pt x="0" y="1055347"/>
                  </a:lnTo>
                  <a:lnTo>
                    <a:pt x="0" y="0"/>
                  </a:lnTo>
                  <a:close/>
                </a:path>
              </a:pathLst>
            </a:custGeom>
            <a:blipFill>
              <a:blip r:embed="rId9"/>
              <a:stretch>
                <a:fillRect/>
              </a:stretch>
            </a:blipFill>
          </p:spPr>
          <p:txBody>
            <a:bodyPr/>
            <a:lstStyle/>
            <a:p>
              <a:endParaRPr lang="en-GB"/>
            </a:p>
          </p:txBody>
        </p:sp>
        <p:sp>
          <p:nvSpPr>
            <p:cNvPr id="15" name="Freeform 15"/>
            <p:cNvSpPr/>
            <p:nvPr/>
          </p:nvSpPr>
          <p:spPr>
            <a:xfrm>
              <a:off x="1333757" y="0"/>
              <a:ext cx="666189" cy="694852"/>
            </a:xfrm>
            <a:custGeom>
              <a:avLst/>
              <a:gdLst/>
              <a:ahLst/>
              <a:cxnLst/>
              <a:rect l="l" t="t" r="r" b="b"/>
              <a:pathLst>
                <a:path w="666189" h="694852">
                  <a:moveTo>
                    <a:pt x="0" y="0"/>
                  </a:moveTo>
                  <a:lnTo>
                    <a:pt x="666189" y="0"/>
                  </a:lnTo>
                  <a:lnTo>
                    <a:pt x="666189" y="694852"/>
                  </a:lnTo>
                  <a:lnTo>
                    <a:pt x="0" y="694852"/>
                  </a:lnTo>
                  <a:lnTo>
                    <a:pt x="0" y="0"/>
                  </a:lnTo>
                  <a:close/>
                </a:path>
              </a:pathLst>
            </a:custGeom>
            <a:blipFill>
              <a:blip r:embed="rId9"/>
              <a:stretch>
                <a:fillRect/>
              </a:stretch>
            </a:blipFill>
          </p:spPr>
          <p:txBody>
            <a:bodyPr/>
            <a:lstStyle/>
            <a:p>
              <a:endParaRPr lang="en-GB"/>
            </a:p>
          </p:txBody>
        </p:sp>
        <p:sp>
          <p:nvSpPr>
            <p:cNvPr id="16" name="Freeform 16"/>
            <p:cNvSpPr/>
            <p:nvPr/>
          </p:nvSpPr>
          <p:spPr>
            <a:xfrm>
              <a:off x="1736407" y="872325"/>
              <a:ext cx="527078" cy="549755"/>
            </a:xfrm>
            <a:custGeom>
              <a:avLst/>
              <a:gdLst/>
              <a:ahLst/>
              <a:cxnLst/>
              <a:rect l="l" t="t" r="r" b="b"/>
              <a:pathLst>
                <a:path w="527078" h="549755">
                  <a:moveTo>
                    <a:pt x="0" y="0"/>
                  </a:moveTo>
                  <a:lnTo>
                    <a:pt x="527078" y="0"/>
                  </a:lnTo>
                  <a:lnTo>
                    <a:pt x="527078" y="549755"/>
                  </a:lnTo>
                  <a:lnTo>
                    <a:pt x="0" y="549755"/>
                  </a:lnTo>
                  <a:lnTo>
                    <a:pt x="0" y="0"/>
                  </a:lnTo>
                  <a:close/>
                </a:path>
              </a:pathLst>
            </a:custGeom>
            <a:blipFill>
              <a:blip r:embed="rId9"/>
              <a:stretch>
                <a:fillRect/>
              </a:stretch>
            </a:blipFill>
          </p:spPr>
          <p:txBody>
            <a:bodyPr/>
            <a:lstStyle/>
            <a:p>
              <a:endParaRPr lang="en-GB"/>
            </a:p>
          </p:txBody>
        </p:sp>
      </p:grpSp>
      <p:sp>
        <p:nvSpPr>
          <p:cNvPr id="17" name="Freeform 17"/>
          <p:cNvSpPr/>
          <p:nvPr/>
        </p:nvSpPr>
        <p:spPr>
          <a:xfrm>
            <a:off x="952151" y="4371874"/>
            <a:ext cx="808606" cy="810312"/>
          </a:xfrm>
          <a:custGeom>
            <a:avLst/>
            <a:gdLst/>
            <a:ahLst/>
            <a:cxnLst/>
            <a:rect l="l" t="t" r="r" b="b"/>
            <a:pathLst>
              <a:path w="808606" h="810312">
                <a:moveTo>
                  <a:pt x="0" y="0"/>
                </a:moveTo>
                <a:lnTo>
                  <a:pt x="808606" y="0"/>
                </a:lnTo>
                <a:lnTo>
                  <a:pt x="808606" y="810312"/>
                </a:lnTo>
                <a:lnTo>
                  <a:pt x="0" y="810312"/>
                </a:lnTo>
                <a:lnTo>
                  <a:pt x="0" y="0"/>
                </a:lnTo>
                <a:close/>
              </a:path>
            </a:pathLst>
          </a:custGeom>
          <a:blipFill>
            <a:blip r:embed="rId10">
              <a:alphaModFix amt="37000"/>
            </a:blip>
            <a:stretch>
              <a:fillRect/>
            </a:stretch>
          </a:blipFill>
        </p:spPr>
        <p:txBody>
          <a:bodyPr/>
          <a:lstStyle/>
          <a:p>
            <a:endParaRPr lang="en-GB"/>
          </a:p>
        </p:txBody>
      </p:sp>
      <p:sp>
        <p:nvSpPr>
          <p:cNvPr id="18" name="Freeform 18"/>
          <p:cNvSpPr/>
          <p:nvPr/>
        </p:nvSpPr>
        <p:spPr>
          <a:xfrm>
            <a:off x="4936390" y="-25655"/>
            <a:ext cx="461214" cy="462187"/>
          </a:xfrm>
          <a:custGeom>
            <a:avLst/>
            <a:gdLst/>
            <a:ahLst/>
            <a:cxnLst/>
            <a:rect l="l" t="t" r="r" b="b"/>
            <a:pathLst>
              <a:path w="461214" h="462187">
                <a:moveTo>
                  <a:pt x="0" y="0"/>
                </a:moveTo>
                <a:lnTo>
                  <a:pt x="461213" y="0"/>
                </a:lnTo>
                <a:lnTo>
                  <a:pt x="461213" y="462186"/>
                </a:lnTo>
                <a:lnTo>
                  <a:pt x="0" y="462186"/>
                </a:lnTo>
                <a:lnTo>
                  <a:pt x="0" y="0"/>
                </a:lnTo>
                <a:close/>
              </a:path>
            </a:pathLst>
          </a:custGeom>
          <a:blipFill>
            <a:blip r:embed="rId10">
              <a:alphaModFix amt="81000"/>
            </a:blip>
            <a:stretch>
              <a:fillRect/>
            </a:stretch>
          </a:blipFill>
        </p:spPr>
        <p:txBody>
          <a:bodyPr/>
          <a:lstStyle/>
          <a:p>
            <a:endParaRPr lang="en-GB"/>
          </a:p>
        </p:txBody>
      </p:sp>
      <p:sp>
        <p:nvSpPr>
          <p:cNvPr id="19" name="Freeform 19"/>
          <p:cNvSpPr/>
          <p:nvPr/>
        </p:nvSpPr>
        <p:spPr>
          <a:xfrm>
            <a:off x="15612405" y="5101439"/>
            <a:ext cx="1086379" cy="1088671"/>
          </a:xfrm>
          <a:custGeom>
            <a:avLst/>
            <a:gdLst/>
            <a:ahLst/>
            <a:cxnLst/>
            <a:rect l="l" t="t" r="r" b="b"/>
            <a:pathLst>
              <a:path w="1086379" h="1088671">
                <a:moveTo>
                  <a:pt x="0" y="0"/>
                </a:moveTo>
                <a:lnTo>
                  <a:pt x="1086379" y="0"/>
                </a:lnTo>
                <a:lnTo>
                  <a:pt x="1086379" y="1088671"/>
                </a:lnTo>
                <a:lnTo>
                  <a:pt x="0" y="1088671"/>
                </a:lnTo>
                <a:lnTo>
                  <a:pt x="0" y="0"/>
                </a:lnTo>
                <a:close/>
              </a:path>
            </a:pathLst>
          </a:custGeom>
          <a:blipFill>
            <a:blip r:embed="rId10">
              <a:alphaModFix amt="41000"/>
            </a:blip>
            <a:stretch>
              <a:fillRect/>
            </a:stretch>
          </a:blipFill>
        </p:spPr>
        <p:txBody>
          <a:bodyPr/>
          <a:lstStyle/>
          <a:p>
            <a:endParaRPr lang="en-GB"/>
          </a:p>
        </p:txBody>
      </p:sp>
      <p:sp>
        <p:nvSpPr>
          <p:cNvPr id="20" name="Freeform 20"/>
          <p:cNvSpPr/>
          <p:nvPr/>
        </p:nvSpPr>
        <p:spPr>
          <a:xfrm>
            <a:off x="14632527" y="4107775"/>
            <a:ext cx="667846" cy="669255"/>
          </a:xfrm>
          <a:custGeom>
            <a:avLst/>
            <a:gdLst/>
            <a:ahLst/>
            <a:cxnLst/>
            <a:rect l="l" t="t" r="r" b="b"/>
            <a:pathLst>
              <a:path w="667846" h="669255">
                <a:moveTo>
                  <a:pt x="0" y="0"/>
                </a:moveTo>
                <a:lnTo>
                  <a:pt x="667845" y="0"/>
                </a:lnTo>
                <a:lnTo>
                  <a:pt x="667845" y="669255"/>
                </a:lnTo>
                <a:lnTo>
                  <a:pt x="0" y="669255"/>
                </a:lnTo>
                <a:lnTo>
                  <a:pt x="0" y="0"/>
                </a:lnTo>
                <a:close/>
              </a:path>
            </a:pathLst>
          </a:custGeom>
          <a:blipFill>
            <a:blip r:embed="rId10">
              <a:alphaModFix amt="41000"/>
            </a:blip>
            <a:stretch>
              <a:fillRect/>
            </a:stretch>
          </a:blipFill>
          <a:ln cap="sq">
            <a:noFill/>
            <a:prstDash val="solid"/>
            <a:miter/>
          </a:ln>
        </p:spPr>
        <p:txBody>
          <a:bodyPr/>
          <a:lstStyle/>
          <a:p>
            <a:endParaRPr lang="en-GB"/>
          </a:p>
        </p:txBody>
      </p:sp>
      <p:sp>
        <p:nvSpPr>
          <p:cNvPr id="21" name="Freeform 21"/>
          <p:cNvSpPr/>
          <p:nvPr/>
        </p:nvSpPr>
        <p:spPr>
          <a:xfrm>
            <a:off x="15989125" y="8704253"/>
            <a:ext cx="2183992" cy="1547944"/>
          </a:xfrm>
          <a:custGeom>
            <a:avLst/>
            <a:gdLst/>
            <a:ahLst/>
            <a:cxnLst/>
            <a:rect l="l" t="t" r="r" b="b"/>
            <a:pathLst>
              <a:path w="2183992" h="1547944">
                <a:moveTo>
                  <a:pt x="0" y="0"/>
                </a:moveTo>
                <a:lnTo>
                  <a:pt x="2183991" y="0"/>
                </a:lnTo>
                <a:lnTo>
                  <a:pt x="2183991" y="1547944"/>
                </a:lnTo>
                <a:lnTo>
                  <a:pt x="0" y="1547944"/>
                </a:lnTo>
                <a:lnTo>
                  <a:pt x="0" y="0"/>
                </a:lnTo>
                <a:close/>
              </a:path>
            </a:pathLst>
          </a:custGeom>
          <a:blipFill>
            <a:blip r:embed="rId11"/>
            <a:stretch>
              <a:fillRect/>
            </a:stretch>
          </a:blipFill>
        </p:spPr>
        <p:txBody>
          <a:bodyPr/>
          <a:lstStyle/>
          <a:p>
            <a:endParaRPr lang="en-GB"/>
          </a:p>
        </p:txBody>
      </p:sp>
      <p:sp>
        <p:nvSpPr>
          <p:cNvPr id="22" name="Freeform 22"/>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12"/>
            <a:stretch>
              <a:fillRect/>
            </a:stretch>
          </a:blipFill>
        </p:spPr>
        <p:txBody>
          <a:bodyPr/>
          <a:lstStyle/>
          <a:p>
            <a:endParaRPr lang="en-GB"/>
          </a:p>
        </p:txBody>
      </p:sp>
      <p:sp>
        <p:nvSpPr>
          <p:cNvPr id="23" name="TextBox 23"/>
          <p:cNvSpPr txBox="1"/>
          <p:nvPr/>
        </p:nvSpPr>
        <p:spPr>
          <a:xfrm>
            <a:off x="5553254" y="2912593"/>
            <a:ext cx="7181491" cy="3399640"/>
          </a:xfrm>
          <a:prstGeom prst="rect">
            <a:avLst/>
          </a:prstGeom>
        </p:spPr>
        <p:txBody>
          <a:bodyPr lIns="0" tIns="0" rIns="0" bIns="0" rtlCol="0" anchor="t">
            <a:spAutoFit/>
          </a:bodyPr>
          <a:lstStyle/>
          <a:p>
            <a:pPr algn="ctr">
              <a:lnSpc>
                <a:spcPts val="13693"/>
              </a:lnSpc>
              <a:spcBef>
                <a:spcPct val="0"/>
              </a:spcBef>
            </a:pPr>
            <a:r>
              <a:rPr lang="en-US" sz="9780">
                <a:solidFill>
                  <a:srgbClr val="F0F9FA"/>
                </a:solidFill>
                <a:latin typeface="Open Sans 1 Bold"/>
              </a:rPr>
              <a:t>I CAN SEE THE SEA!</a:t>
            </a:r>
          </a:p>
        </p:txBody>
      </p:sp>
      <p:sp>
        <p:nvSpPr>
          <p:cNvPr id="24" name="TextBox 24"/>
          <p:cNvSpPr txBox="1"/>
          <p:nvPr/>
        </p:nvSpPr>
        <p:spPr>
          <a:xfrm>
            <a:off x="6136539" y="6291518"/>
            <a:ext cx="6014923" cy="539224"/>
          </a:xfrm>
          <a:prstGeom prst="rect">
            <a:avLst/>
          </a:prstGeom>
        </p:spPr>
        <p:txBody>
          <a:bodyPr lIns="0" tIns="0" rIns="0" bIns="0" rtlCol="0" anchor="t">
            <a:spAutoFit/>
          </a:bodyPr>
          <a:lstStyle/>
          <a:p>
            <a:pPr algn="ctr">
              <a:lnSpc>
                <a:spcPts val="4404"/>
              </a:lnSpc>
              <a:spcBef>
                <a:spcPct val="0"/>
              </a:spcBef>
            </a:pPr>
            <a:r>
              <a:rPr lang="en-US" sz="3145" u="sng">
                <a:solidFill>
                  <a:srgbClr val="F0F9FA"/>
                </a:solidFill>
                <a:latin typeface="Canva Sans"/>
              </a:rPr>
              <a:t>DIVING INTO OUR OCEANS</a:t>
            </a:r>
          </a:p>
        </p:txBody>
      </p:sp>
      <p:sp>
        <p:nvSpPr>
          <p:cNvPr id="25" name="TextBox 25"/>
          <p:cNvSpPr txBox="1"/>
          <p:nvPr/>
        </p:nvSpPr>
        <p:spPr>
          <a:xfrm>
            <a:off x="133350" y="84303"/>
            <a:ext cx="4122774" cy="2647950"/>
          </a:xfrm>
          <a:prstGeom prst="rect">
            <a:avLst/>
          </a:prstGeom>
        </p:spPr>
        <p:txBody>
          <a:bodyPr lIns="0" tIns="0" rIns="0" bIns="0" rtlCol="0" anchor="t">
            <a:spAutoFit/>
          </a:bodyPr>
          <a:lstStyle/>
          <a:p>
            <a:pPr algn="l">
              <a:lnSpc>
                <a:spcPts val="4200"/>
              </a:lnSpc>
            </a:pPr>
            <a:r>
              <a:rPr lang="en-US" sz="3000">
                <a:solidFill>
                  <a:srgbClr val="FFFFFF"/>
                </a:solidFill>
                <a:latin typeface="Open Sans 1"/>
              </a:rPr>
              <a:t>While you wait...</a:t>
            </a:r>
          </a:p>
          <a:p>
            <a:pPr algn="l">
              <a:lnSpc>
                <a:spcPts val="4200"/>
              </a:lnSpc>
            </a:pPr>
            <a:r>
              <a:rPr lang="en-US" sz="3000">
                <a:solidFill>
                  <a:srgbClr val="FFFFFF"/>
                </a:solidFill>
                <a:latin typeface="Open Sans 1"/>
              </a:rPr>
              <a:t>Write down as many words you can think of that link to oceans. Be ready to share in a bit.</a:t>
            </a:r>
          </a:p>
        </p:txBody>
      </p:sp>
      <p:sp>
        <p:nvSpPr>
          <p:cNvPr id="26" name="Date Placeholder 25">
            <a:extLst>
              <a:ext uri="{FF2B5EF4-FFF2-40B4-BE49-F238E27FC236}">
                <a16:creationId xmlns:a16="http://schemas.microsoft.com/office/drawing/2014/main" id="{EF24EE1B-A73D-AD71-38EA-ED22135EDD42}"/>
              </a:ext>
            </a:extLst>
          </p:cNvPr>
          <p:cNvSpPr>
            <a:spLocks noGrp="1"/>
          </p:cNvSpPr>
          <p:nvPr>
            <p:ph type="dt" sz="half" idx="10"/>
          </p:nvPr>
        </p:nvSpPr>
        <p:spPr>
          <a:xfrm>
            <a:off x="9447741" y="1838506"/>
            <a:ext cx="5815669" cy="310828"/>
          </a:xfrm>
        </p:spPr>
        <p:txBody>
          <a:bodyPr/>
          <a:lstStyle/>
          <a:p>
            <a:fld id="{F1474C55-94C6-4070-B059-B428232AAACB}" type="datetime2">
              <a:rPr lang="en-US" sz="3200" u="sng" smtClean="0">
                <a:solidFill>
                  <a:schemeClr val="bg1"/>
                </a:solidFill>
                <a:latin typeface="Open Sans" panose="020B0606030504020204" pitchFamily="34" charset="0"/>
                <a:ea typeface="Open Sans" panose="020B0606030504020204" pitchFamily="34" charset="0"/>
                <a:cs typeface="Open Sans" panose="020B0606030504020204" pitchFamily="34" charset="0"/>
              </a:rPr>
              <a:t>Wednesday, September 25, 2024</a:t>
            </a:fld>
            <a:endParaRPr lang="en-US" sz="3200" u="sng">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2" name="TextBox 2"/>
          <p:cNvSpPr txBox="1"/>
          <p:nvPr/>
        </p:nvSpPr>
        <p:spPr>
          <a:xfrm>
            <a:off x="1979752" y="5633842"/>
            <a:ext cx="3194556" cy="1417320"/>
          </a:xfrm>
          <a:prstGeom prst="rect">
            <a:avLst/>
          </a:prstGeom>
        </p:spPr>
        <p:txBody>
          <a:bodyPr lIns="0" tIns="0" rIns="0" bIns="0" rtlCol="0" anchor="t">
            <a:spAutoFit/>
          </a:bodyPr>
          <a:lstStyle/>
          <a:p>
            <a:pPr algn="ctr">
              <a:lnSpc>
                <a:spcPts val="3779"/>
              </a:lnSpc>
            </a:pPr>
            <a:r>
              <a:rPr lang="en-US" sz="2700">
                <a:solidFill>
                  <a:srgbClr val="F0F9FA"/>
                </a:solidFill>
                <a:latin typeface="Open Sans 1"/>
              </a:rPr>
              <a:t>Share what we already know about oceans.</a:t>
            </a:r>
          </a:p>
        </p:txBody>
      </p:sp>
      <p:sp>
        <p:nvSpPr>
          <p:cNvPr id="3" name="Freeform 3"/>
          <p:cNvSpPr/>
          <p:nvPr/>
        </p:nvSpPr>
        <p:spPr>
          <a:xfrm flipH="1">
            <a:off x="12920422" y="6935140"/>
            <a:ext cx="2688525" cy="3963238"/>
          </a:xfrm>
          <a:custGeom>
            <a:avLst/>
            <a:gdLst/>
            <a:ahLst/>
            <a:cxnLst/>
            <a:rect l="l" t="t" r="r" b="b"/>
            <a:pathLst>
              <a:path w="2688525" h="3963238">
                <a:moveTo>
                  <a:pt x="2688525" y="0"/>
                </a:moveTo>
                <a:lnTo>
                  <a:pt x="0" y="0"/>
                </a:lnTo>
                <a:lnTo>
                  <a:pt x="0" y="3963238"/>
                </a:lnTo>
                <a:lnTo>
                  <a:pt x="2688525" y="3963238"/>
                </a:lnTo>
                <a:lnTo>
                  <a:pt x="2688525" y="0"/>
                </a:lnTo>
                <a:close/>
              </a:path>
            </a:pathLst>
          </a:custGeom>
          <a:blipFill>
            <a:blip r:embed="rId3"/>
            <a:stretch>
              <a:fillRect b="-1151"/>
            </a:stretch>
          </a:blipFill>
        </p:spPr>
        <p:txBody>
          <a:bodyPr/>
          <a:lstStyle/>
          <a:p>
            <a:endParaRPr lang="en-GB"/>
          </a:p>
        </p:txBody>
      </p:sp>
      <p:sp>
        <p:nvSpPr>
          <p:cNvPr id="4" name="Freeform 4"/>
          <p:cNvSpPr/>
          <p:nvPr/>
        </p:nvSpPr>
        <p:spPr>
          <a:xfrm>
            <a:off x="1997352" y="1330833"/>
            <a:ext cx="1790851" cy="1867902"/>
          </a:xfrm>
          <a:custGeom>
            <a:avLst/>
            <a:gdLst/>
            <a:ahLst/>
            <a:cxnLst/>
            <a:rect l="l" t="t" r="r" b="b"/>
            <a:pathLst>
              <a:path w="1790851" h="1867902">
                <a:moveTo>
                  <a:pt x="0" y="0"/>
                </a:moveTo>
                <a:lnTo>
                  <a:pt x="1790851" y="0"/>
                </a:lnTo>
                <a:lnTo>
                  <a:pt x="1790851" y="1867902"/>
                </a:lnTo>
                <a:lnTo>
                  <a:pt x="0" y="1867902"/>
                </a:lnTo>
                <a:lnTo>
                  <a:pt x="0" y="0"/>
                </a:lnTo>
                <a:close/>
              </a:path>
            </a:pathLst>
          </a:custGeom>
          <a:blipFill>
            <a:blip r:embed="rId4"/>
            <a:stretch>
              <a:fillRect/>
            </a:stretch>
          </a:blipFill>
        </p:spPr>
        <p:txBody>
          <a:bodyPr/>
          <a:lstStyle/>
          <a:p>
            <a:endParaRPr lang="en-GB"/>
          </a:p>
        </p:txBody>
      </p:sp>
      <p:sp>
        <p:nvSpPr>
          <p:cNvPr id="5" name="Freeform 5"/>
          <p:cNvSpPr/>
          <p:nvPr/>
        </p:nvSpPr>
        <p:spPr>
          <a:xfrm>
            <a:off x="238947" y="5951977"/>
            <a:ext cx="5007607" cy="3023343"/>
          </a:xfrm>
          <a:custGeom>
            <a:avLst/>
            <a:gdLst/>
            <a:ahLst/>
            <a:cxnLst/>
            <a:rect l="l" t="t" r="r" b="b"/>
            <a:pathLst>
              <a:path w="5007607" h="3023343">
                <a:moveTo>
                  <a:pt x="0" y="0"/>
                </a:moveTo>
                <a:lnTo>
                  <a:pt x="5007608" y="0"/>
                </a:lnTo>
                <a:lnTo>
                  <a:pt x="5007608" y="3023343"/>
                </a:lnTo>
                <a:lnTo>
                  <a:pt x="0" y="3023343"/>
                </a:lnTo>
                <a:lnTo>
                  <a:pt x="0" y="0"/>
                </a:lnTo>
                <a:close/>
              </a:path>
            </a:pathLst>
          </a:custGeom>
          <a:blipFill>
            <a:blip r:embed="rId5"/>
            <a:stretch>
              <a:fillRect/>
            </a:stretch>
          </a:blipFill>
        </p:spPr>
        <p:txBody>
          <a:bodyPr/>
          <a:lstStyle/>
          <a:p>
            <a:endParaRPr lang="en-GB"/>
          </a:p>
        </p:txBody>
      </p:sp>
      <p:sp>
        <p:nvSpPr>
          <p:cNvPr id="6" name="Freeform 6"/>
          <p:cNvSpPr/>
          <p:nvPr/>
        </p:nvSpPr>
        <p:spPr>
          <a:xfrm>
            <a:off x="4049802" y="489660"/>
            <a:ext cx="1007106" cy="1050436"/>
          </a:xfrm>
          <a:custGeom>
            <a:avLst/>
            <a:gdLst/>
            <a:ahLst/>
            <a:cxnLst/>
            <a:rect l="l" t="t" r="r" b="b"/>
            <a:pathLst>
              <a:path w="1007106" h="1050436">
                <a:moveTo>
                  <a:pt x="0" y="0"/>
                </a:moveTo>
                <a:lnTo>
                  <a:pt x="1007106" y="0"/>
                </a:lnTo>
                <a:lnTo>
                  <a:pt x="1007106" y="1050436"/>
                </a:lnTo>
                <a:lnTo>
                  <a:pt x="0" y="1050436"/>
                </a:lnTo>
                <a:lnTo>
                  <a:pt x="0" y="0"/>
                </a:lnTo>
                <a:close/>
              </a:path>
            </a:pathLst>
          </a:custGeom>
          <a:blipFill>
            <a:blip r:embed="rId4"/>
            <a:stretch>
              <a:fillRect/>
            </a:stretch>
          </a:blipFill>
        </p:spPr>
        <p:txBody>
          <a:bodyPr/>
          <a:lstStyle/>
          <a:p>
            <a:endParaRPr lang="en-GB"/>
          </a:p>
        </p:txBody>
      </p:sp>
      <p:sp>
        <p:nvSpPr>
          <p:cNvPr id="7" name="Freeform 7"/>
          <p:cNvSpPr/>
          <p:nvPr/>
        </p:nvSpPr>
        <p:spPr>
          <a:xfrm>
            <a:off x="257997" y="1088716"/>
            <a:ext cx="865520" cy="902759"/>
          </a:xfrm>
          <a:custGeom>
            <a:avLst/>
            <a:gdLst/>
            <a:ahLst/>
            <a:cxnLst/>
            <a:rect l="l" t="t" r="r" b="b"/>
            <a:pathLst>
              <a:path w="865520" h="902759">
                <a:moveTo>
                  <a:pt x="0" y="0"/>
                </a:moveTo>
                <a:lnTo>
                  <a:pt x="865521" y="0"/>
                </a:lnTo>
                <a:lnTo>
                  <a:pt x="865521" y="902759"/>
                </a:lnTo>
                <a:lnTo>
                  <a:pt x="0" y="902759"/>
                </a:lnTo>
                <a:lnTo>
                  <a:pt x="0" y="0"/>
                </a:lnTo>
                <a:close/>
              </a:path>
            </a:pathLst>
          </a:custGeom>
          <a:blipFill>
            <a:blip r:embed="rId4"/>
            <a:stretch>
              <a:fillRect/>
            </a:stretch>
          </a:blipFill>
        </p:spPr>
        <p:txBody>
          <a:bodyPr/>
          <a:lstStyle/>
          <a:p>
            <a:endParaRPr lang="en-GB"/>
          </a:p>
        </p:txBody>
      </p:sp>
      <p:sp>
        <p:nvSpPr>
          <p:cNvPr id="8" name="AutoShape 8"/>
          <p:cNvSpPr/>
          <p:nvPr/>
        </p:nvSpPr>
        <p:spPr>
          <a:xfrm flipH="1">
            <a:off x="5431377" y="4001936"/>
            <a:ext cx="0" cy="4210638"/>
          </a:xfrm>
          <a:prstGeom prst="line">
            <a:avLst/>
          </a:prstGeom>
          <a:ln w="47625" cap="flat">
            <a:solidFill>
              <a:srgbClr val="FFFFFF"/>
            </a:solidFill>
            <a:prstDash val="solid"/>
            <a:headEnd type="none" w="sm" len="sm"/>
            <a:tailEnd type="none" w="sm" len="sm"/>
          </a:ln>
        </p:spPr>
        <p:txBody>
          <a:bodyPr/>
          <a:lstStyle/>
          <a:p>
            <a:endParaRPr lang="en-GB"/>
          </a:p>
        </p:txBody>
      </p:sp>
      <p:grpSp>
        <p:nvGrpSpPr>
          <p:cNvPr id="9" name="Group 9"/>
          <p:cNvGrpSpPr/>
          <p:nvPr/>
        </p:nvGrpSpPr>
        <p:grpSpPr>
          <a:xfrm>
            <a:off x="2930224" y="4142494"/>
            <a:ext cx="1235581" cy="123558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11" name="TextBox 11"/>
            <p:cNvSpPr txBox="1"/>
            <p:nvPr/>
          </p:nvSpPr>
          <p:spPr>
            <a:xfrm>
              <a:off x="76200" y="0"/>
              <a:ext cx="660400" cy="736600"/>
            </a:xfrm>
            <a:prstGeom prst="rect">
              <a:avLst/>
            </a:prstGeom>
          </p:spPr>
          <p:txBody>
            <a:bodyPr lIns="50800" tIns="50800" rIns="50800" bIns="50800" rtlCol="0" anchor="ctr"/>
            <a:lstStyle/>
            <a:p>
              <a:pPr algn="ctr">
                <a:lnSpc>
                  <a:spcPts val="4890"/>
                </a:lnSpc>
              </a:pPr>
              <a:r>
                <a:rPr lang="en-US" sz="3493">
                  <a:solidFill>
                    <a:srgbClr val="FFFFFF"/>
                  </a:solidFill>
                  <a:latin typeface="Cocomat Pro Bold"/>
                </a:rPr>
                <a:t>1</a:t>
              </a:r>
            </a:p>
          </p:txBody>
        </p:sp>
      </p:grpSp>
      <p:sp>
        <p:nvSpPr>
          <p:cNvPr id="12" name="TextBox 12"/>
          <p:cNvSpPr txBox="1"/>
          <p:nvPr/>
        </p:nvSpPr>
        <p:spPr>
          <a:xfrm>
            <a:off x="5174308" y="1862526"/>
            <a:ext cx="9565332" cy="1794167"/>
          </a:xfrm>
          <a:prstGeom prst="rect">
            <a:avLst/>
          </a:prstGeom>
        </p:spPr>
        <p:txBody>
          <a:bodyPr lIns="0" tIns="0" rIns="0" bIns="0" rtlCol="0" anchor="t">
            <a:spAutoFit/>
          </a:bodyPr>
          <a:lstStyle/>
          <a:p>
            <a:pPr algn="ctr">
              <a:lnSpc>
                <a:spcPts val="7158"/>
              </a:lnSpc>
            </a:pPr>
            <a:r>
              <a:rPr lang="en-US" sz="5113" u="sng" dirty="0">
                <a:solidFill>
                  <a:srgbClr val="F0F9FA"/>
                </a:solidFill>
                <a:latin typeface="Cocomat Pro Bold"/>
              </a:rPr>
              <a:t>Diving into our oceans</a:t>
            </a:r>
          </a:p>
          <a:p>
            <a:pPr marL="0" lvl="0" indent="0" algn="ctr">
              <a:lnSpc>
                <a:spcPts val="7158"/>
              </a:lnSpc>
              <a:spcBef>
                <a:spcPct val="0"/>
              </a:spcBef>
            </a:pPr>
            <a:r>
              <a:rPr lang="en-US" sz="5113" dirty="0">
                <a:solidFill>
                  <a:srgbClr val="F0F9FA"/>
                </a:solidFill>
                <a:latin typeface="Cocomat Pro Bold"/>
              </a:rPr>
              <a:t>Learning Goals</a:t>
            </a:r>
          </a:p>
        </p:txBody>
      </p:sp>
      <p:sp>
        <p:nvSpPr>
          <p:cNvPr id="13" name="TextBox 13"/>
          <p:cNvSpPr txBox="1"/>
          <p:nvPr/>
        </p:nvSpPr>
        <p:spPr>
          <a:xfrm>
            <a:off x="5690018" y="5633842"/>
            <a:ext cx="3194556" cy="2846069"/>
          </a:xfrm>
          <a:prstGeom prst="rect">
            <a:avLst/>
          </a:prstGeom>
        </p:spPr>
        <p:txBody>
          <a:bodyPr lIns="0" tIns="0" rIns="0" bIns="0" rtlCol="0" anchor="t">
            <a:spAutoFit/>
          </a:bodyPr>
          <a:lstStyle/>
          <a:p>
            <a:pPr algn="ctr">
              <a:lnSpc>
                <a:spcPts val="3780"/>
              </a:lnSpc>
            </a:pPr>
            <a:r>
              <a:rPr lang="en-US" sz="2700">
                <a:solidFill>
                  <a:srgbClr val="FFFFFF"/>
                </a:solidFill>
                <a:latin typeface="Open Sans 1"/>
              </a:rPr>
              <a:t>Know the difference between oceans and seas and how significant they are to our lives. </a:t>
            </a:r>
          </a:p>
        </p:txBody>
      </p:sp>
      <p:grpSp>
        <p:nvGrpSpPr>
          <p:cNvPr id="14" name="Group 14"/>
          <p:cNvGrpSpPr/>
          <p:nvPr/>
        </p:nvGrpSpPr>
        <p:grpSpPr>
          <a:xfrm>
            <a:off x="6640490" y="4142494"/>
            <a:ext cx="1235581" cy="1235581"/>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16" name="TextBox 16"/>
            <p:cNvSpPr txBox="1"/>
            <p:nvPr/>
          </p:nvSpPr>
          <p:spPr>
            <a:xfrm>
              <a:off x="76200" y="0"/>
              <a:ext cx="660400" cy="736600"/>
            </a:xfrm>
            <a:prstGeom prst="rect">
              <a:avLst/>
            </a:prstGeom>
          </p:spPr>
          <p:txBody>
            <a:bodyPr lIns="50800" tIns="50800" rIns="50800" bIns="50800" rtlCol="0" anchor="ctr"/>
            <a:lstStyle/>
            <a:p>
              <a:pPr algn="ctr">
                <a:lnSpc>
                  <a:spcPts val="4890"/>
                </a:lnSpc>
              </a:pPr>
              <a:r>
                <a:rPr lang="en-US" sz="3493">
                  <a:solidFill>
                    <a:srgbClr val="FFFFFF"/>
                  </a:solidFill>
                  <a:latin typeface="Cocomat Pro Bold"/>
                </a:rPr>
                <a:t>2</a:t>
              </a:r>
            </a:p>
          </p:txBody>
        </p:sp>
      </p:grpSp>
      <p:sp>
        <p:nvSpPr>
          <p:cNvPr id="17" name="AutoShape 17"/>
          <p:cNvSpPr/>
          <p:nvPr/>
        </p:nvSpPr>
        <p:spPr>
          <a:xfrm>
            <a:off x="9143214" y="4001936"/>
            <a:ext cx="0" cy="4210638"/>
          </a:xfrm>
          <a:prstGeom prst="line">
            <a:avLst/>
          </a:prstGeom>
          <a:ln w="47625" cap="flat">
            <a:solidFill>
              <a:srgbClr val="FFFFFF"/>
            </a:solidFill>
            <a:prstDash val="solid"/>
            <a:headEnd type="none" w="sm" len="sm"/>
            <a:tailEnd type="none" w="sm" len="sm"/>
          </a:ln>
        </p:spPr>
        <p:txBody>
          <a:bodyPr/>
          <a:lstStyle/>
          <a:p>
            <a:endParaRPr lang="en-GB"/>
          </a:p>
        </p:txBody>
      </p:sp>
      <p:sp>
        <p:nvSpPr>
          <p:cNvPr id="18" name="TextBox 18"/>
          <p:cNvSpPr txBox="1"/>
          <p:nvPr/>
        </p:nvSpPr>
        <p:spPr>
          <a:xfrm>
            <a:off x="9401855" y="5633842"/>
            <a:ext cx="3194556" cy="941070"/>
          </a:xfrm>
          <a:prstGeom prst="rect">
            <a:avLst/>
          </a:prstGeom>
        </p:spPr>
        <p:txBody>
          <a:bodyPr lIns="0" tIns="0" rIns="0" bIns="0" rtlCol="0" anchor="t">
            <a:spAutoFit/>
          </a:bodyPr>
          <a:lstStyle/>
          <a:p>
            <a:pPr algn="ctr">
              <a:lnSpc>
                <a:spcPts val="3779"/>
              </a:lnSpc>
            </a:pPr>
            <a:r>
              <a:rPr lang="en-US" sz="2700" err="1">
                <a:solidFill>
                  <a:srgbClr val="FFFFFF"/>
                </a:solidFill>
                <a:latin typeface="Open Sans 1"/>
              </a:rPr>
              <a:t>Practise</a:t>
            </a:r>
            <a:r>
              <a:rPr lang="en-US" sz="2700">
                <a:solidFill>
                  <a:srgbClr val="FFFFFF"/>
                </a:solidFill>
                <a:latin typeface="Open Sans 1"/>
              </a:rPr>
              <a:t> our mapping skills. </a:t>
            </a:r>
          </a:p>
        </p:txBody>
      </p:sp>
      <p:grpSp>
        <p:nvGrpSpPr>
          <p:cNvPr id="19" name="Group 19"/>
          <p:cNvGrpSpPr/>
          <p:nvPr/>
        </p:nvGrpSpPr>
        <p:grpSpPr>
          <a:xfrm>
            <a:off x="10352327" y="4142494"/>
            <a:ext cx="1235581" cy="123558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21" name="TextBox 21"/>
            <p:cNvSpPr txBox="1"/>
            <p:nvPr/>
          </p:nvSpPr>
          <p:spPr>
            <a:xfrm>
              <a:off x="76200" y="0"/>
              <a:ext cx="660400" cy="736600"/>
            </a:xfrm>
            <a:prstGeom prst="rect">
              <a:avLst/>
            </a:prstGeom>
          </p:spPr>
          <p:txBody>
            <a:bodyPr lIns="50800" tIns="50800" rIns="50800" bIns="50800" rtlCol="0" anchor="ctr"/>
            <a:lstStyle/>
            <a:p>
              <a:pPr algn="ctr">
                <a:lnSpc>
                  <a:spcPts val="4890"/>
                </a:lnSpc>
              </a:pPr>
              <a:r>
                <a:rPr lang="en-US" sz="3493">
                  <a:solidFill>
                    <a:srgbClr val="FFFFFF"/>
                  </a:solidFill>
                  <a:latin typeface="Cocomat Pro Bold"/>
                </a:rPr>
                <a:t>3</a:t>
              </a:r>
            </a:p>
          </p:txBody>
        </p:sp>
      </p:grpSp>
      <p:sp>
        <p:nvSpPr>
          <p:cNvPr id="22" name="AutoShape 22"/>
          <p:cNvSpPr/>
          <p:nvPr/>
        </p:nvSpPr>
        <p:spPr>
          <a:xfrm>
            <a:off x="12855051" y="4001936"/>
            <a:ext cx="0" cy="4210638"/>
          </a:xfrm>
          <a:prstGeom prst="line">
            <a:avLst/>
          </a:prstGeom>
          <a:ln w="47625" cap="flat">
            <a:solidFill>
              <a:srgbClr val="FFFFFF"/>
            </a:solidFill>
            <a:prstDash val="solid"/>
            <a:headEnd type="none" w="sm" len="sm"/>
            <a:tailEnd type="none" w="sm" len="sm"/>
          </a:ln>
        </p:spPr>
        <p:txBody>
          <a:bodyPr/>
          <a:lstStyle/>
          <a:p>
            <a:endParaRPr lang="en-GB"/>
          </a:p>
        </p:txBody>
      </p:sp>
      <p:sp>
        <p:nvSpPr>
          <p:cNvPr id="23" name="TextBox 23"/>
          <p:cNvSpPr txBox="1"/>
          <p:nvPr/>
        </p:nvSpPr>
        <p:spPr>
          <a:xfrm>
            <a:off x="13113692" y="5633842"/>
            <a:ext cx="3194556" cy="941070"/>
          </a:xfrm>
          <a:prstGeom prst="rect">
            <a:avLst/>
          </a:prstGeom>
        </p:spPr>
        <p:txBody>
          <a:bodyPr lIns="0" tIns="0" rIns="0" bIns="0" rtlCol="0" anchor="t">
            <a:spAutoFit/>
          </a:bodyPr>
          <a:lstStyle/>
          <a:p>
            <a:pPr algn="ctr">
              <a:lnSpc>
                <a:spcPts val="3779"/>
              </a:lnSpc>
            </a:pPr>
            <a:r>
              <a:rPr lang="en-US" sz="2700">
                <a:solidFill>
                  <a:srgbClr val="FFFFFF"/>
                </a:solidFill>
                <a:latin typeface="Open Sans 1"/>
              </a:rPr>
              <a:t>Compare ocean environments.</a:t>
            </a:r>
          </a:p>
        </p:txBody>
      </p:sp>
      <p:grpSp>
        <p:nvGrpSpPr>
          <p:cNvPr id="24" name="Group 24"/>
          <p:cNvGrpSpPr/>
          <p:nvPr/>
        </p:nvGrpSpPr>
        <p:grpSpPr>
          <a:xfrm>
            <a:off x="14064164" y="4142494"/>
            <a:ext cx="1235581" cy="1235581"/>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9FDA"/>
            </a:solidFill>
          </p:spPr>
          <p:txBody>
            <a:bodyPr/>
            <a:lstStyle/>
            <a:p>
              <a:endParaRPr lang="en-GB"/>
            </a:p>
          </p:txBody>
        </p:sp>
        <p:sp>
          <p:nvSpPr>
            <p:cNvPr id="26" name="TextBox 26"/>
            <p:cNvSpPr txBox="1"/>
            <p:nvPr/>
          </p:nvSpPr>
          <p:spPr>
            <a:xfrm>
              <a:off x="76200" y="0"/>
              <a:ext cx="660400" cy="736600"/>
            </a:xfrm>
            <a:prstGeom prst="rect">
              <a:avLst/>
            </a:prstGeom>
          </p:spPr>
          <p:txBody>
            <a:bodyPr lIns="50800" tIns="50800" rIns="50800" bIns="50800" rtlCol="0" anchor="ctr"/>
            <a:lstStyle/>
            <a:p>
              <a:pPr algn="ctr">
                <a:lnSpc>
                  <a:spcPts val="4890"/>
                </a:lnSpc>
              </a:pPr>
              <a:r>
                <a:rPr lang="en-US" sz="3493">
                  <a:solidFill>
                    <a:srgbClr val="FFFFFF"/>
                  </a:solidFill>
                  <a:latin typeface="Cocomat Pro Bold"/>
                </a:rPr>
                <a:t>4</a:t>
              </a:r>
            </a:p>
          </p:txBody>
        </p:sp>
      </p:grpSp>
      <p:sp>
        <p:nvSpPr>
          <p:cNvPr id="27" name="Freeform 27"/>
          <p:cNvSpPr/>
          <p:nvPr/>
        </p:nvSpPr>
        <p:spPr>
          <a:xfrm>
            <a:off x="15475858" y="-1418835"/>
            <a:ext cx="5624284" cy="3395661"/>
          </a:xfrm>
          <a:custGeom>
            <a:avLst/>
            <a:gdLst/>
            <a:ahLst/>
            <a:cxnLst/>
            <a:rect l="l" t="t" r="r" b="b"/>
            <a:pathLst>
              <a:path w="5624284" h="3395661">
                <a:moveTo>
                  <a:pt x="0" y="0"/>
                </a:moveTo>
                <a:lnTo>
                  <a:pt x="5624284" y="0"/>
                </a:lnTo>
                <a:lnTo>
                  <a:pt x="5624284" y="3395661"/>
                </a:lnTo>
                <a:lnTo>
                  <a:pt x="0" y="3395661"/>
                </a:lnTo>
                <a:lnTo>
                  <a:pt x="0" y="0"/>
                </a:lnTo>
                <a:close/>
              </a:path>
            </a:pathLst>
          </a:custGeom>
          <a:blipFill>
            <a:blip r:embed="rId5"/>
            <a:stretch>
              <a:fillRect/>
            </a:stretch>
          </a:blipFill>
        </p:spPr>
        <p:txBody>
          <a:bodyPr/>
          <a:lstStyle/>
          <a:p>
            <a:endParaRPr lang="en-GB"/>
          </a:p>
        </p:txBody>
      </p:sp>
      <p:sp>
        <p:nvSpPr>
          <p:cNvPr id="28" name="TextBox 28"/>
          <p:cNvSpPr txBox="1"/>
          <p:nvPr/>
        </p:nvSpPr>
        <p:spPr>
          <a:xfrm>
            <a:off x="6738429" y="8517763"/>
            <a:ext cx="5409667" cy="2380615"/>
          </a:xfrm>
          <a:prstGeom prst="rect">
            <a:avLst/>
          </a:prstGeom>
        </p:spPr>
        <p:txBody>
          <a:bodyPr lIns="0" tIns="0" rIns="0" bIns="0" rtlCol="0" anchor="t">
            <a:spAutoFit/>
          </a:bodyPr>
          <a:lstStyle/>
          <a:p>
            <a:pPr algn="ctr">
              <a:lnSpc>
                <a:spcPts val="4759"/>
              </a:lnSpc>
            </a:pPr>
            <a:r>
              <a:rPr lang="en-US" sz="3399">
                <a:solidFill>
                  <a:srgbClr val="F0F9FA"/>
                </a:solidFill>
                <a:latin typeface="Canva Sans"/>
              </a:rPr>
              <a:t>Key Terms:</a:t>
            </a:r>
          </a:p>
          <a:p>
            <a:pPr algn="ctr">
              <a:lnSpc>
                <a:spcPts val="4759"/>
              </a:lnSpc>
            </a:pPr>
            <a:r>
              <a:rPr lang="en-US" sz="3399">
                <a:solidFill>
                  <a:srgbClr val="F0F9FA"/>
                </a:solidFill>
                <a:latin typeface="Canva Sans"/>
              </a:rPr>
              <a:t>Sea ~ Ocean ~ Marine Life </a:t>
            </a:r>
          </a:p>
          <a:p>
            <a:pPr algn="l">
              <a:lnSpc>
                <a:spcPts val="4759"/>
              </a:lnSpc>
            </a:pPr>
            <a:endParaRPr lang="en-US" sz="3399">
              <a:solidFill>
                <a:srgbClr val="F0F9FA"/>
              </a:solidFill>
              <a:latin typeface="Canva Sans"/>
            </a:endParaRPr>
          </a:p>
          <a:p>
            <a:pPr algn="ctr">
              <a:lnSpc>
                <a:spcPts val="4759"/>
              </a:lnSpc>
            </a:pPr>
            <a:endParaRPr lang="en-US" sz="3399">
              <a:solidFill>
                <a:srgbClr val="F0F9FA"/>
              </a:solidFill>
              <a:latin typeface="Canva Sans"/>
            </a:endParaRPr>
          </a:p>
        </p:txBody>
      </p:sp>
      <p:sp>
        <p:nvSpPr>
          <p:cNvPr id="29" name="Freeform 29"/>
          <p:cNvSpPr/>
          <p:nvPr/>
        </p:nvSpPr>
        <p:spPr>
          <a:xfrm>
            <a:off x="15942083" y="8669450"/>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6"/>
            <a:stretch>
              <a:fillRect/>
            </a:stretch>
          </a:blipFill>
        </p:spPr>
        <p:txBody>
          <a:bodyPr/>
          <a:lstStyle/>
          <a:p>
            <a:endParaRPr lang="en-GB"/>
          </a:p>
        </p:txBody>
      </p:sp>
      <p:sp>
        <p:nvSpPr>
          <p:cNvPr id="30" name="Freeform 30"/>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7"/>
            <a:stretch>
              <a:fillRect/>
            </a:stretch>
          </a:blipFill>
        </p:spPr>
        <p:txBody>
          <a:bodyPr/>
          <a:lstStyle/>
          <a:p>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5" name="Freeform 5"/>
          <p:cNvSpPr/>
          <p:nvPr/>
        </p:nvSpPr>
        <p:spPr>
          <a:xfrm>
            <a:off x="10878652" y="2466570"/>
            <a:ext cx="9890210" cy="4475320"/>
          </a:xfrm>
          <a:custGeom>
            <a:avLst/>
            <a:gdLst/>
            <a:ahLst/>
            <a:cxnLst/>
            <a:rect l="l" t="t" r="r" b="b"/>
            <a:pathLst>
              <a:path w="9890210" h="4475320">
                <a:moveTo>
                  <a:pt x="0" y="0"/>
                </a:moveTo>
                <a:lnTo>
                  <a:pt x="9890210" y="0"/>
                </a:lnTo>
                <a:lnTo>
                  <a:pt x="9890210" y="4475320"/>
                </a:lnTo>
                <a:lnTo>
                  <a:pt x="0" y="4475320"/>
                </a:lnTo>
                <a:lnTo>
                  <a:pt x="0" y="0"/>
                </a:lnTo>
                <a:close/>
              </a:path>
            </a:pathLst>
          </a:custGeom>
          <a:blipFill>
            <a:blip r:embed="rId3"/>
            <a:stretch>
              <a:fillRect/>
            </a:stretch>
          </a:blipFill>
        </p:spPr>
        <p:txBody>
          <a:bodyPr/>
          <a:lstStyle/>
          <a:p>
            <a:endParaRPr lang="en-GB"/>
          </a:p>
        </p:txBody>
      </p:sp>
      <p:sp>
        <p:nvSpPr>
          <p:cNvPr id="2" name="Freeform 2"/>
          <p:cNvSpPr/>
          <p:nvPr/>
        </p:nvSpPr>
        <p:spPr>
          <a:xfrm>
            <a:off x="13115106" y="7645240"/>
            <a:ext cx="2555184" cy="4037060"/>
          </a:xfrm>
          <a:custGeom>
            <a:avLst/>
            <a:gdLst/>
            <a:ahLst/>
            <a:cxnLst/>
            <a:rect l="l" t="t" r="r" b="b"/>
            <a:pathLst>
              <a:path w="2555184" h="4037060">
                <a:moveTo>
                  <a:pt x="0" y="0"/>
                </a:moveTo>
                <a:lnTo>
                  <a:pt x="2555184" y="0"/>
                </a:lnTo>
                <a:lnTo>
                  <a:pt x="2555184" y="4037061"/>
                </a:lnTo>
                <a:lnTo>
                  <a:pt x="0" y="4037061"/>
                </a:lnTo>
                <a:lnTo>
                  <a:pt x="0" y="0"/>
                </a:lnTo>
                <a:close/>
              </a:path>
            </a:pathLst>
          </a:custGeom>
          <a:blipFill>
            <a:blip r:embed="rId4"/>
            <a:stretch>
              <a:fillRect/>
            </a:stretch>
          </a:blipFill>
        </p:spPr>
        <p:txBody>
          <a:bodyPr/>
          <a:lstStyle/>
          <a:p>
            <a:endParaRPr lang="en-GB"/>
          </a:p>
        </p:txBody>
      </p:sp>
      <p:sp>
        <p:nvSpPr>
          <p:cNvPr id="3" name="Freeform 3"/>
          <p:cNvSpPr/>
          <p:nvPr/>
        </p:nvSpPr>
        <p:spPr>
          <a:xfrm>
            <a:off x="-216368" y="6523333"/>
            <a:ext cx="2771558" cy="4132701"/>
          </a:xfrm>
          <a:custGeom>
            <a:avLst/>
            <a:gdLst/>
            <a:ahLst/>
            <a:cxnLst/>
            <a:rect l="l" t="t" r="r" b="b"/>
            <a:pathLst>
              <a:path w="2771558" h="4132701">
                <a:moveTo>
                  <a:pt x="0" y="0"/>
                </a:moveTo>
                <a:lnTo>
                  <a:pt x="2771558" y="0"/>
                </a:lnTo>
                <a:lnTo>
                  <a:pt x="2771558" y="4132701"/>
                </a:lnTo>
                <a:lnTo>
                  <a:pt x="0" y="4132701"/>
                </a:lnTo>
                <a:lnTo>
                  <a:pt x="0" y="0"/>
                </a:lnTo>
                <a:close/>
              </a:path>
            </a:pathLst>
          </a:custGeom>
          <a:blipFill>
            <a:blip r:embed="rId5"/>
            <a:stretch>
              <a:fillRect/>
            </a:stretch>
          </a:blipFill>
        </p:spPr>
        <p:txBody>
          <a:bodyPr/>
          <a:lstStyle/>
          <a:p>
            <a:endParaRPr lang="en-GB"/>
          </a:p>
        </p:txBody>
      </p:sp>
      <p:sp>
        <p:nvSpPr>
          <p:cNvPr id="4" name="Freeform 4"/>
          <p:cNvSpPr/>
          <p:nvPr/>
        </p:nvSpPr>
        <p:spPr>
          <a:xfrm>
            <a:off x="3616162" y="-941884"/>
            <a:ext cx="11462661" cy="11631851"/>
          </a:xfrm>
          <a:custGeom>
            <a:avLst/>
            <a:gdLst/>
            <a:ahLst/>
            <a:cxnLst/>
            <a:rect l="l" t="t" r="r" b="b"/>
            <a:pathLst>
              <a:path w="11462661" h="11631851">
                <a:moveTo>
                  <a:pt x="0" y="0"/>
                </a:moveTo>
                <a:lnTo>
                  <a:pt x="11462661" y="0"/>
                </a:lnTo>
                <a:lnTo>
                  <a:pt x="11462661" y="11631852"/>
                </a:lnTo>
                <a:lnTo>
                  <a:pt x="0" y="11631852"/>
                </a:lnTo>
                <a:lnTo>
                  <a:pt x="0" y="0"/>
                </a:lnTo>
                <a:close/>
              </a:path>
            </a:pathLst>
          </a:custGeom>
          <a:blipFill>
            <a:blip r:embed="rId6">
              <a:alphaModFix amt="40000"/>
              <a:extLst>
                <a:ext uri="{96DAC541-7B7A-43D3-8B79-37D633B846F1}">
                  <asvg:svgBlip xmlns:asvg="http://schemas.microsoft.com/office/drawing/2016/SVG/main" r:embed="rId7"/>
                </a:ext>
              </a:extLst>
            </a:blip>
            <a:stretch>
              <a:fillRect/>
            </a:stretch>
          </a:blipFill>
        </p:spPr>
        <p:txBody>
          <a:bodyPr/>
          <a:lstStyle/>
          <a:p>
            <a:endParaRPr lang="en-GB"/>
          </a:p>
        </p:txBody>
      </p:sp>
      <p:sp>
        <p:nvSpPr>
          <p:cNvPr id="6" name="Freeform 6"/>
          <p:cNvSpPr/>
          <p:nvPr/>
        </p:nvSpPr>
        <p:spPr>
          <a:xfrm>
            <a:off x="1652482" y="1415065"/>
            <a:ext cx="1218746" cy="1221317"/>
          </a:xfrm>
          <a:custGeom>
            <a:avLst/>
            <a:gdLst/>
            <a:ahLst/>
            <a:cxnLst/>
            <a:rect l="l" t="t" r="r" b="b"/>
            <a:pathLst>
              <a:path w="1218746" h="1221317">
                <a:moveTo>
                  <a:pt x="0" y="0"/>
                </a:moveTo>
                <a:lnTo>
                  <a:pt x="1218745" y="0"/>
                </a:lnTo>
                <a:lnTo>
                  <a:pt x="1218745" y="1221317"/>
                </a:lnTo>
                <a:lnTo>
                  <a:pt x="0" y="1221317"/>
                </a:lnTo>
                <a:lnTo>
                  <a:pt x="0" y="0"/>
                </a:lnTo>
                <a:close/>
              </a:path>
            </a:pathLst>
          </a:custGeom>
          <a:blipFill>
            <a:blip r:embed="rId8"/>
            <a:stretch>
              <a:fillRect/>
            </a:stretch>
          </a:blipFill>
        </p:spPr>
        <p:txBody>
          <a:bodyPr/>
          <a:lstStyle/>
          <a:p>
            <a:endParaRPr lang="en-GB"/>
          </a:p>
        </p:txBody>
      </p:sp>
      <p:sp>
        <p:nvSpPr>
          <p:cNvPr id="7" name="Freeform 7"/>
          <p:cNvSpPr/>
          <p:nvPr/>
        </p:nvSpPr>
        <p:spPr>
          <a:xfrm>
            <a:off x="3053136" y="4240277"/>
            <a:ext cx="2624348" cy="4827067"/>
          </a:xfrm>
          <a:custGeom>
            <a:avLst/>
            <a:gdLst/>
            <a:ahLst/>
            <a:cxnLst/>
            <a:rect l="l" t="t" r="r" b="b"/>
            <a:pathLst>
              <a:path w="2624348" h="4827067">
                <a:moveTo>
                  <a:pt x="0" y="0"/>
                </a:moveTo>
                <a:lnTo>
                  <a:pt x="2624348" y="0"/>
                </a:lnTo>
                <a:lnTo>
                  <a:pt x="2624348" y="4827067"/>
                </a:lnTo>
                <a:lnTo>
                  <a:pt x="0" y="4827067"/>
                </a:lnTo>
                <a:lnTo>
                  <a:pt x="0" y="0"/>
                </a:lnTo>
                <a:close/>
              </a:path>
            </a:pathLst>
          </a:custGeom>
          <a:blipFill>
            <a:blip r:embed="rId9"/>
            <a:stretch>
              <a:fillRect/>
            </a:stretch>
          </a:blipFill>
        </p:spPr>
        <p:txBody>
          <a:bodyPr/>
          <a:lstStyle/>
          <a:p>
            <a:endParaRPr lang="en-GB"/>
          </a:p>
        </p:txBody>
      </p:sp>
      <p:sp>
        <p:nvSpPr>
          <p:cNvPr id="8" name="Freeform 8"/>
          <p:cNvSpPr/>
          <p:nvPr/>
        </p:nvSpPr>
        <p:spPr>
          <a:xfrm>
            <a:off x="2871227" y="368949"/>
            <a:ext cx="658363" cy="659751"/>
          </a:xfrm>
          <a:custGeom>
            <a:avLst/>
            <a:gdLst/>
            <a:ahLst/>
            <a:cxnLst/>
            <a:rect l="l" t="t" r="r" b="b"/>
            <a:pathLst>
              <a:path w="658363" h="659751">
                <a:moveTo>
                  <a:pt x="0" y="0"/>
                </a:moveTo>
                <a:lnTo>
                  <a:pt x="658363" y="0"/>
                </a:lnTo>
                <a:lnTo>
                  <a:pt x="658363" y="659751"/>
                </a:lnTo>
                <a:lnTo>
                  <a:pt x="0" y="659751"/>
                </a:lnTo>
                <a:lnTo>
                  <a:pt x="0" y="0"/>
                </a:lnTo>
                <a:close/>
              </a:path>
            </a:pathLst>
          </a:custGeom>
          <a:blipFill>
            <a:blip r:embed="rId8"/>
            <a:stretch>
              <a:fillRect/>
            </a:stretch>
          </a:blipFill>
        </p:spPr>
        <p:txBody>
          <a:bodyPr/>
          <a:lstStyle/>
          <a:p>
            <a:endParaRPr lang="en-GB"/>
          </a:p>
        </p:txBody>
      </p:sp>
      <p:sp>
        <p:nvSpPr>
          <p:cNvPr id="9" name="Freeform 9"/>
          <p:cNvSpPr/>
          <p:nvPr/>
        </p:nvSpPr>
        <p:spPr>
          <a:xfrm rot="-4862442">
            <a:off x="-792204" y="-917255"/>
            <a:ext cx="3164990" cy="3232158"/>
          </a:xfrm>
          <a:custGeom>
            <a:avLst/>
            <a:gdLst/>
            <a:ahLst/>
            <a:cxnLst/>
            <a:rect l="l" t="t" r="r" b="b"/>
            <a:pathLst>
              <a:path w="3164990" h="3232158">
                <a:moveTo>
                  <a:pt x="0" y="0"/>
                </a:moveTo>
                <a:lnTo>
                  <a:pt x="3164989" y="0"/>
                </a:lnTo>
                <a:lnTo>
                  <a:pt x="3164989" y="3232159"/>
                </a:lnTo>
                <a:lnTo>
                  <a:pt x="0" y="3232159"/>
                </a:lnTo>
                <a:lnTo>
                  <a:pt x="0" y="0"/>
                </a:lnTo>
                <a:close/>
              </a:path>
            </a:pathLst>
          </a:custGeom>
          <a:blipFill>
            <a:blip r:embed="rId10">
              <a:alphaModFix amt="39000"/>
            </a:blip>
            <a:stretch>
              <a:fillRect/>
            </a:stretch>
          </a:blipFill>
        </p:spPr>
        <p:txBody>
          <a:bodyPr/>
          <a:lstStyle/>
          <a:p>
            <a:endParaRPr lang="en-GB"/>
          </a:p>
        </p:txBody>
      </p:sp>
      <p:sp>
        <p:nvSpPr>
          <p:cNvPr id="10" name="Freeform 10"/>
          <p:cNvSpPr/>
          <p:nvPr/>
        </p:nvSpPr>
        <p:spPr>
          <a:xfrm>
            <a:off x="16804434" y="5912675"/>
            <a:ext cx="1218746" cy="1221317"/>
          </a:xfrm>
          <a:custGeom>
            <a:avLst/>
            <a:gdLst/>
            <a:ahLst/>
            <a:cxnLst/>
            <a:rect l="l" t="t" r="r" b="b"/>
            <a:pathLst>
              <a:path w="1218746" h="1221317">
                <a:moveTo>
                  <a:pt x="0" y="0"/>
                </a:moveTo>
                <a:lnTo>
                  <a:pt x="1218746" y="0"/>
                </a:lnTo>
                <a:lnTo>
                  <a:pt x="1218746" y="1221317"/>
                </a:lnTo>
                <a:lnTo>
                  <a:pt x="0" y="1221317"/>
                </a:lnTo>
                <a:lnTo>
                  <a:pt x="0" y="0"/>
                </a:lnTo>
                <a:close/>
              </a:path>
            </a:pathLst>
          </a:custGeom>
          <a:blipFill>
            <a:blip r:embed="rId8"/>
            <a:stretch>
              <a:fillRect/>
            </a:stretch>
          </a:blipFill>
        </p:spPr>
        <p:txBody>
          <a:bodyPr/>
          <a:lstStyle/>
          <a:p>
            <a:endParaRPr lang="en-GB"/>
          </a:p>
        </p:txBody>
      </p:sp>
      <p:sp>
        <p:nvSpPr>
          <p:cNvPr id="11" name="Freeform 11"/>
          <p:cNvSpPr/>
          <p:nvPr/>
        </p:nvSpPr>
        <p:spPr>
          <a:xfrm>
            <a:off x="18023180" y="4866558"/>
            <a:ext cx="658363" cy="659751"/>
          </a:xfrm>
          <a:custGeom>
            <a:avLst/>
            <a:gdLst/>
            <a:ahLst/>
            <a:cxnLst/>
            <a:rect l="l" t="t" r="r" b="b"/>
            <a:pathLst>
              <a:path w="658363" h="659751">
                <a:moveTo>
                  <a:pt x="0" y="0"/>
                </a:moveTo>
                <a:lnTo>
                  <a:pt x="658362" y="0"/>
                </a:lnTo>
                <a:lnTo>
                  <a:pt x="658362" y="659752"/>
                </a:lnTo>
                <a:lnTo>
                  <a:pt x="0" y="659752"/>
                </a:lnTo>
                <a:lnTo>
                  <a:pt x="0" y="0"/>
                </a:lnTo>
                <a:close/>
              </a:path>
            </a:pathLst>
          </a:custGeom>
          <a:blipFill>
            <a:blip r:embed="rId8"/>
            <a:stretch>
              <a:fillRect/>
            </a:stretch>
          </a:blipFill>
        </p:spPr>
        <p:txBody>
          <a:bodyPr/>
          <a:lstStyle/>
          <a:p>
            <a:endParaRPr lang="en-GB"/>
          </a:p>
        </p:txBody>
      </p:sp>
      <p:sp>
        <p:nvSpPr>
          <p:cNvPr id="12" name="Freeform 12"/>
          <p:cNvSpPr/>
          <p:nvPr/>
        </p:nvSpPr>
        <p:spPr>
          <a:xfrm flipH="1">
            <a:off x="-1052518" y="3164719"/>
            <a:ext cx="2221929" cy="1288719"/>
          </a:xfrm>
          <a:custGeom>
            <a:avLst/>
            <a:gdLst/>
            <a:ahLst/>
            <a:cxnLst/>
            <a:rect l="l" t="t" r="r" b="b"/>
            <a:pathLst>
              <a:path w="2221929" h="1288719">
                <a:moveTo>
                  <a:pt x="2221929" y="0"/>
                </a:moveTo>
                <a:lnTo>
                  <a:pt x="0" y="0"/>
                </a:lnTo>
                <a:lnTo>
                  <a:pt x="0" y="1288718"/>
                </a:lnTo>
                <a:lnTo>
                  <a:pt x="2221929" y="1288718"/>
                </a:lnTo>
                <a:lnTo>
                  <a:pt x="2221929" y="0"/>
                </a:lnTo>
                <a:close/>
              </a:path>
            </a:pathLst>
          </a:custGeom>
          <a:blipFill>
            <a:blip r:embed="rId11"/>
            <a:stretch>
              <a:fillRect/>
            </a:stretch>
          </a:blipFill>
        </p:spPr>
        <p:txBody>
          <a:bodyPr/>
          <a:lstStyle/>
          <a:p>
            <a:endParaRPr lang="en-GB"/>
          </a:p>
        </p:txBody>
      </p:sp>
      <p:sp>
        <p:nvSpPr>
          <p:cNvPr id="13" name="Freeform 13"/>
          <p:cNvSpPr/>
          <p:nvPr/>
        </p:nvSpPr>
        <p:spPr>
          <a:xfrm>
            <a:off x="14115040" y="-6741844"/>
            <a:ext cx="8345920" cy="8469107"/>
          </a:xfrm>
          <a:custGeom>
            <a:avLst/>
            <a:gdLst/>
            <a:ahLst/>
            <a:cxnLst/>
            <a:rect l="l" t="t" r="r" b="b"/>
            <a:pathLst>
              <a:path w="8345920" h="8469107">
                <a:moveTo>
                  <a:pt x="0" y="0"/>
                </a:moveTo>
                <a:lnTo>
                  <a:pt x="8345920" y="0"/>
                </a:lnTo>
                <a:lnTo>
                  <a:pt x="8345920" y="8469106"/>
                </a:lnTo>
                <a:lnTo>
                  <a:pt x="0" y="8469106"/>
                </a:lnTo>
                <a:lnTo>
                  <a:pt x="0" y="0"/>
                </a:lnTo>
                <a:close/>
              </a:path>
            </a:pathLst>
          </a:custGeom>
          <a:blipFill>
            <a:blip r:embed="rId6">
              <a:alphaModFix amt="23000"/>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4" name="Freeform 14"/>
          <p:cNvSpPr/>
          <p:nvPr/>
        </p:nvSpPr>
        <p:spPr>
          <a:xfrm>
            <a:off x="6031352" y="3367692"/>
            <a:ext cx="6588454" cy="4432233"/>
          </a:xfrm>
          <a:custGeom>
            <a:avLst/>
            <a:gdLst/>
            <a:ahLst/>
            <a:cxnLst/>
            <a:rect l="l" t="t" r="r" b="b"/>
            <a:pathLst>
              <a:path w="6588454" h="4432233">
                <a:moveTo>
                  <a:pt x="0" y="0"/>
                </a:moveTo>
                <a:lnTo>
                  <a:pt x="6588454" y="0"/>
                </a:lnTo>
                <a:lnTo>
                  <a:pt x="6588454" y="4432233"/>
                </a:lnTo>
                <a:lnTo>
                  <a:pt x="0" y="443223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a:p>
        </p:txBody>
      </p:sp>
      <p:sp>
        <p:nvSpPr>
          <p:cNvPr id="15" name="Freeform 15"/>
          <p:cNvSpPr/>
          <p:nvPr/>
        </p:nvSpPr>
        <p:spPr>
          <a:xfrm rot="-2700000">
            <a:off x="10051880" y="2869213"/>
            <a:ext cx="2405082" cy="859817"/>
          </a:xfrm>
          <a:custGeom>
            <a:avLst/>
            <a:gdLst/>
            <a:ahLst/>
            <a:cxnLst/>
            <a:rect l="l" t="t" r="r" b="b"/>
            <a:pathLst>
              <a:path w="2405082" h="859817">
                <a:moveTo>
                  <a:pt x="0" y="0"/>
                </a:moveTo>
                <a:lnTo>
                  <a:pt x="2405082" y="0"/>
                </a:lnTo>
                <a:lnTo>
                  <a:pt x="2405082" y="859816"/>
                </a:lnTo>
                <a:lnTo>
                  <a:pt x="0" y="85981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6" name="TextBox 16"/>
          <p:cNvSpPr txBox="1"/>
          <p:nvPr/>
        </p:nvSpPr>
        <p:spPr>
          <a:xfrm>
            <a:off x="6905446" y="4567784"/>
            <a:ext cx="4953883" cy="1838191"/>
          </a:xfrm>
          <a:prstGeom prst="rect">
            <a:avLst/>
          </a:prstGeom>
        </p:spPr>
        <p:txBody>
          <a:bodyPr lIns="0" tIns="0" rIns="0" bIns="0" rtlCol="0" anchor="t">
            <a:spAutoFit/>
          </a:bodyPr>
          <a:lstStyle/>
          <a:p>
            <a:pPr algn="ctr">
              <a:lnSpc>
                <a:spcPts val="16144"/>
              </a:lnSpc>
            </a:pPr>
            <a:r>
              <a:rPr lang="en-US" sz="7953">
                <a:solidFill>
                  <a:srgbClr val="2E7ACC"/>
                </a:solidFill>
                <a:latin typeface="Open Sans 1 Bold Italics"/>
              </a:rPr>
              <a:t>Oceans</a:t>
            </a:r>
          </a:p>
        </p:txBody>
      </p:sp>
      <p:sp>
        <p:nvSpPr>
          <p:cNvPr id="17" name="Freeform 17"/>
          <p:cNvSpPr/>
          <p:nvPr/>
        </p:nvSpPr>
        <p:spPr>
          <a:xfrm rot="-7980554" flipV="1">
            <a:off x="5609583" y="3117684"/>
            <a:ext cx="2405082" cy="859817"/>
          </a:xfrm>
          <a:custGeom>
            <a:avLst/>
            <a:gdLst/>
            <a:ahLst/>
            <a:cxnLst/>
            <a:rect l="l" t="t" r="r" b="b"/>
            <a:pathLst>
              <a:path w="2405082" h="859817">
                <a:moveTo>
                  <a:pt x="0" y="859817"/>
                </a:moveTo>
                <a:lnTo>
                  <a:pt x="2405083" y="859817"/>
                </a:lnTo>
                <a:lnTo>
                  <a:pt x="2405083" y="0"/>
                </a:lnTo>
                <a:lnTo>
                  <a:pt x="0" y="0"/>
                </a:lnTo>
                <a:lnTo>
                  <a:pt x="0" y="859817"/>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8" name="Freeform 18"/>
          <p:cNvSpPr/>
          <p:nvPr/>
        </p:nvSpPr>
        <p:spPr>
          <a:xfrm rot="8445200">
            <a:off x="5804898" y="8309066"/>
            <a:ext cx="2405082" cy="859817"/>
          </a:xfrm>
          <a:custGeom>
            <a:avLst/>
            <a:gdLst/>
            <a:ahLst/>
            <a:cxnLst/>
            <a:rect l="l" t="t" r="r" b="b"/>
            <a:pathLst>
              <a:path w="2405082" h="859817">
                <a:moveTo>
                  <a:pt x="0" y="0"/>
                </a:moveTo>
                <a:lnTo>
                  <a:pt x="2405082" y="0"/>
                </a:lnTo>
                <a:lnTo>
                  <a:pt x="2405082" y="859817"/>
                </a:lnTo>
                <a:lnTo>
                  <a:pt x="0" y="85981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19" name="Freeform 19"/>
          <p:cNvSpPr/>
          <p:nvPr/>
        </p:nvSpPr>
        <p:spPr>
          <a:xfrm rot="2503765" flipV="1">
            <a:off x="10233660" y="8281532"/>
            <a:ext cx="2405082" cy="859817"/>
          </a:xfrm>
          <a:custGeom>
            <a:avLst/>
            <a:gdLst/>
            <a:ahLst/>
            <a:cxnLst/>
            <a:rect l="l" t="t" r="r" b="b"/>
            <a:pathLst>
              <a:path w="2405082" h="859817">
                <a:moveTo>
                  <a:pt x="0" y="859817"/>
                </a:moveTo>
                <a:lnTo>
                  <a:pt x="2405082" y="859817"/>
                </a:lnTo>
                <a:lnTo>
                  <a:pt x="2405082" y="0"/>
                </a:lnTo>
                <a:lnTo>
                  <a:pt x="0" y="0"/>
                </a:lnTo>
                <a:lnTo>
                  <a:pt x="0" y="859817"/>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a:p>
        </p:txBody>
      </p:sp>
      <p:sp>
        <p:nvSpPr>
          <p:cNvPr id="20" name="Freeform 20"/>
          <p:cNvSpPr/>
          <p:nvPr/>
        </p:nvSpPr>
        <p:spPr>
          <a:xfrm>
            <a:off x="15961133" y="8675678"/>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16"/>
            <a:stretch>
              <a:fillRect/>
            </a:stretch>
          </a:blipFill>
        </p:spPr>
        <p:txBody>
          <a:bodyPr/>
          <a:lstStyle/>
          <a:p>
            <a:endParaRPr lang="en-GB"/>
          </a:p>
        </p:txBody>
      </p:sp>
      <p:sp>
        <p:nvSpPr>
          <p:cNvPr id="21" name="Freeform 21"/>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17"/>
            <a:stretch>
              <a:fillRect/>
            </a:stretch>
          </a:blipFill>
        </p:spPr>
        <p:txBody>
          <a:bodyPr/>
          <a:lstStyle/>
          <a:p>
            <a:endParaRPr lang="en-GB"/>
          </a:p>
        </p:txBody>
      </p:sp>
      <p:sp>
        <p:nvSpPr>
          <p:cNvPr id="22" name="TextBox 21">
            <a:extLst>
              <a:ext uri="{FF2B5EF4-FFF2-40B4-BE49-F238E27FC236}">
                <a16:creationId xmlns:a16="http://schemas.microsoft.com/office/drawing/2014/main" id="{1C4009F7-97EA-7379-B690-18FE6FFB8A9E}"/>
              </a:ext>
            </a:extLst>
          </p:cNvPr>
          <p:cNvSpPr txBox="1"/>
          <p:nvPr/>
        </p:nvSpPr>
        <p:spPr>
          <a:xfrm>
            <a:off x="304800" y="329492"/>
            <a:ext cx="17718380" cy="1384995"/>
          </a:xfrm>
          <a:prstGeom prst="rect">
            <a:avLst/>
          </a:prstGeom>
          <a:solidFill>
            <a:schemeClr val="tx2"/>
          </a:solidFill>
        </p:spPr>
        <p:txBody>
          <a:bodyPr wrap="square" rtlCol="0">
            <a:spAutoFit/>
          </a:bodyPr>
          <a:lstStyle/>
          <a:p>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rPr>
              <a:t>What do you already know about the ocean? Add your ideas to a spider diagram like the one below. Once you have finished, ask some of your friends what they know and add these to your diagram. </a:t>
            </a:r>
          </a:p>
          <a:p>
            <a:r>
              <a:rPr lang="en-GB" sz="2800">
                <a:solidFill>
                  <a:schemeClr val="bg1"/>
                </a:solidFill>
                <a:latin typeface="Open Sans" panose="020B0606030504020204" pitchFamily="34" charset="0"/>
                <a:ea typeface="Open Sans" panose="020B0606030504020204" pitchFamily="34" charset="0"/>
                <a:cs typeface="Open Sans" panose="020B0606030504020204" pitchFamily="34" charset="0"/>
              </a:rPr>
              <a:t>Challenge: Can you deepen your thinking and turn your spider diagram into a mind map?</a:t>
            </a:r>
          </a:p>
        </p:txBody>
      </p:sp>
      <p:sp>
        <p:nvSpPr>
          <p:cNvPr id="23" name="Speech Bubble: Oval 22">
            <a:extLst>
              <a:ext uri="{FF2B5EF4-FFF2-40B4-BE49-F238E27FC236}">
                <a16:creationId xmlns:a16="http://schemas.microsoft.com/office/drawing/2014/main" id="{414B8590-599B-6F88-F2E7-0EC3F3F65A75}"/>
              </a:ext>
            </a:extLst>
          </p:cNvPr>
          <p:cNvSpPr/>
          <p:nvPr/>
        </p:nvSpPr>
        <p:spPr>
          <a:xfrm>
            <a:off x="0" y="6267745"/>
            <a:ext cx="4102998" cy="1602009"/>
          </a:xfrm>
          <a:prstGeom prst="wedgeEllipseCallout">
            <a:avLst>
              <a:gd name="adj1" fmla="val 73455"/>
              <a:gd name="adj2" fmla="val -8678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latin typeface="Open Sans 1" panose="020B0604020202020204" charset="0"/>
                <a:ea typeface="Open Sans 1" panose="020B0604020202020204" charset="0"/>
                <a:cs typeface="Open Sans 1" panose="020B0604020202020204" charset="0"/>
              </a:rPr>
              <a:t>How do you experience oceans? Have you been to the sea on holiday or eaten seafood?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4" name="Freeform 4"/>
          <p:cNvSpPr/>
          <p:nvPr/>
        </p:nvSpPr>
        <p:spPr>
          <a:xfrm>
            <a:off x="9584017" y="7150782"/>
            <a:ext cx="8703983" cy="3136218"/>
          </a:xfrm>
          <a:custGeom>
            <a:avLst/>
            <a:gdLst/>
            <a:ahLst/>
            <a:cxnLst/>
            <a:rect l="l" t="t" r="r" b="b"/>
            <a:pathLst>
              <a:path w="8703983" h="3136218">
                <a:moveTo>
                  <a:pt x="0" y="0"/>
                </a:moveTo>
                <a:lnTo>
                  <a:pt x="8703983" y="0"/>
                </a:lnTo>
                <a:lnTo>
                  <a:pt x="8703983" y="3136218"/>
                </a:lnTo>
                <a:lnTo>
                  <a:pt x="0" y="313621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 name="TextBox 2"/>
          <p:cNvSpPr txBox="1"/>
          <p:nvPr/>
        </p:nvSpPr>
        <p:spPr>
          <a:xfrm>
            <a:off x="4589340" y="3234279"/>
            <a:ext cx="10728069" cy="6729599"/>
          </a:xfrm>
          <a:prstGeom prst="rect">
            <a:avLst/>
          </a:prstGeom>
        </p:spPr>
        <p:txBody>
          <a:bodyPr wrap="square" lIns="0" tIns="0" rIns="0" bIns="0" rtlCol="0" anchor="t">
            <a:spAutoFit/>
          </a:bodyPr>
          <a:lstStyle/>
          <a:p>
            <a:pPr marL="733244" lvl="1" indent="-366622" algn="l">
              <a:lnSpc>
                <a:spcPts val="4754"/>
              </a:lnSpc>
              <a:buAutoNum type="arabicPeriod"/>
            </a:pPr>
            <a:r>
              <a:rPr lang="en-US" sz="3396">
                <a:solidFill>
                  <a:srgbClr val="FFFFFF"/>
                </a:solidFill>
                <a:latin typeface="Open Sans 1"/>
              </a:rPr>
              <a:t> Have a look at the images showing different ocean and sea scenes around the world. </a:t>
            </a:r>
          </a:p>
          <a:p>
            <a:pPr marL="733244" lvl="1" indent="-366622" algn="l">
              <a:lnSpc>
                <a:spcPts val="4754"/>
              </a:lnSpc>
              <a:buAutoNum type="arabicPeriod"/>
            </a:pPr>
            <a:r>
              <a:rPr lang="en-US" sz="3396">
                <a:solidFill>
                  <a:srgbClr val="FFFFFF"/>
                </a:solidFill>
                <a:latin typeface="Open Sans 1"/>
              </a:rPr>
              <a:t> Label the missing lines of latitude.</a:t>
            </a:r>
          </a:p>
          <a:p>
            <a:pPr marL="733244" lvl="1" indent="-366622" algn="l">
              <a:lnSpc>
                <a:spcPts val="4754"/>
              </a:lnSpc>
              <a:buAutoNum type="arabicPeriod"/>
            </a:pPr>
            <a:r>
              <a:rPr lang="en-US" sz="3396">
                <a:solidFill>
                  <a:srgbClr val="FFFFFF"/>
                </a:solidFill>
                <a:latin typeface="Open Sans 1"/>
              </a:rPr>
              <a:t> Using the coordinates, draw a line connecting the images to the location on your map. </a:t>
            </a:r>
          </a:p>
          <a:p>
            <a:pPr marL="733244" lvl="1" indent="-366622" algn="l">
              <a:lnSpc>
                <a:spcPts val="4754"/>
              </a:lnSpc>
              <a:buAutoNum type="arabicPeriod"/>
            </a:pPr>
            <a:r>
              <a:rPr lang="en-US" sz="3396">
                <a:solidFill>
                  <a:srgbClr val="FFFFFF"/>
                </a:solidFill>
                <a:latin typeface="Open Sans 1"/>
              </a:rPr>
              <a:t> Some of these images are in a sea.  What are your thoughts about the differences between seas and oceans? </a:t>
            </a:r>
          </a:p>
          <a:p>
            <a:pPr marL="366622" lvl="1" algn="l">
              <a:lnSpc>
                <a:spcPts val="4754"/>
              </a:lnSpc>
            </a:pPr>
            <a:endParaRPr lang="en-US" sz="3396">
              <a:solidFill>
                <a:srgbClr val="FFFFFF"/>
              </a:solidFill>
              <a:latin typeface="Open Sans 1"/>
            </a:endParaRPr>
          </a:p>
          <a:p>
            <a:pPr marL="366622" lvl="1" algn="l">
              <a:lnSpc>
                <a:spcPts val="4754"/>
              </a:lnSpc>
            </a:pPr>
            <a:r>
              <a:rPr lang="en-US" sz="3396">
                <a:solidFill>
                  <a:srgbClr val="FFFFFF"/>
                </a:solidFill>
                <a:latin typeface="Open Sans 1"/>
              </a:rPr>
              <a:t>Challenge: What questions do you have about these images?</a:t>
            </a:r>
          </a:p>
        </p:txBody>
      </p:sp>
      <p:sp>
        <p:nvSpPr>
          <p:cNvPr id="3" name="Freeform 3"/>
          <p:cNvSpPr/>
          <p:nvPr/>
        </p:nvSpPr>
        <p:spPr>
          <a:xfrm>
            <a:off x="1629533" y="2193514"/>
            <a:ext cx="3729096" cy="6859074"/>
          </a:xfrm>
          <a:custGeom>
            <a:avLst/>
            <a:gdLst/>
            <a:ahLst/>
            <a:cxnLst/>
            <a:rect l="l" t="t" r="r" b="b"/>
            <a:pathLst>
              <a:path w="3729096" h="6859074">
                <a:moveTo>
                  <a:pt x="0" y="0"/>
                </a:moveTo>
                <a:lnTo>
                  <a:pt x="3729097" y="0"/>
                </a:lnTo>
                <a:lnTo>
                  <a:pt x="3729097" y="6859074"/>
                </a:lnTo>
                <a:lnTo>
                  <a:pt x="0" y="6859074"/>
                </a:lnTo>
                <a:lnTo>
                  <a:pt x="0" y="0"/>
                </a:lnTo>
                <a:close/>
              </a:path>
            </a:pathLst>
          </a:custGeom>
          <a:blipFill>
            <a:blip r:embed="rId5"/>
            <a:stretch>
              <a:fillRect/>
            </a:stretch>
          </a:blipFill>
        </p:spPr>
        <p:txBody>
          <a:bodyPr/>
          <a:lstStyle/>
          <a:p>
            <a:endParaRPr lang="en-GB"/>
          </a:p>
        </p:txBody>
      </p:sp>
      <p:sp>
        <p:nvSpPr>
          <p:cNvPr id="5" name="Freeform 5"/>
          <p:cNvSpPr/>
          <p:nvPr/>
        </p:nvSpPr>
        <p:spPr>
          <a:xfrm flipH="1">
            <a:off x="15570529" y="621494"/>
            <a:ext cx="3377542" cy="4710414"/>
          </a:xfrm>
          <a:custGeom>
            <a:avLst/>
            <a:gdLst/>
            <a:ahLst/>
            <a:cxnLst/>
            <a:rect l="l" t="t" r="r" b="b"/>
            <a:pathLst>
              <a:path w="3377542" h="4710414">
                <a:moveTo>
                  <a:pt x="3377542" y="0"/>
                </a:moveTo>
                <a:lnTo>
                  <a:pt x="0" y="0"/>
                </a:lnTo>
                <a:lnTo>
                  <a:pt x="0" y="4710415"/>
                </a:lnTo>
                <a:lnTo>
                  <a:pt x="3377542" y="4710415"/>
                </a:lnTo>
                <a:lnTo>
                  <a:pt x="3377542" y="0"/>
                </a:lnTo>
                <a:close/>
              </a:path>
            </a:pathLst>
          </a:custGeom>
          <a:blipFill>
            <a:blip r:embed="rId6"/>
            <a:stretch>
              <a:fillRect/>
            </a:stretch>
          </a:blipFill>
        </p:spPr>
        <p:txBody>
          <a:bodyPr/>
          <a:lstStyle/>
          <a:p>
            <a:endParaRPr lang="en-GB"/>
          </a:p>
        </p:txBody>
      </p:sp>
      <p:sp>
        <p:nvSpPr>
          <p:cNvPr id="6" name="Freeform 6"/>
          <p:cNvSpPr/>
          <p:nvPr/>
        </p:nvSpPr>
        <p:spPr>
          <a:xfrm>
            <a:off x="-439702" y="7347128"/>
            <a:ext cx="2445756" cy="3410921"/>
          </a:xfrm>
          <a:custGeom>
            <a:avLst/>
            <a:gdLst/>
            <a:ahLst/>
            <a:cxnLst/>
            <a:rect l="l" t="t" r="r" b="b"/>
            <a:pathLst>
              <a:path w="2445756" h="3410921">
                <a:moveTo>
                  <a:pt x="0" y="0"/>
                </a:moveTo>
                <a:lnTo>
                  <a:pt x="2445757" y="0"/>
                </a:lnTo>
                <a:lnTo>
                  <a:pt x="2445757" y="3410920"/>
                </a:lnTo>
                <a:lnTo>
                  <a:pt x="0" y="3410920"/>
                </a:lnTo>
                <a:lnTo>
                  <a:pt x="0" y="0"/>
                </a:lnTo>
                <a:close/>
              </a:path>
            </a:pathLst>
          </a:custGeom>
          <a:blipFill>
            <a:blip r:embed="rId6"/>
            <a:stretch>
              <a:fillRect/>
            </a:stretch>
          </a:blipFill>
        </p:spPr>
        <p:txBody>
          <a:bodyPr/>
          <a:lstStyle/>
          <a:p>
            <a:endParaRPr lang="en-GB"/>
          </a:p>
        </p:txBody>
      </p:sp>
      <p:sp>
        <p:nvSpPr>
          <p:cNvPr id="7" name="TextBox 7"/>
          <p:cNvSpPr txBox="1"/>
          <p:nvPr/>
        </p:nvSpPr>
        <p:spPr>
          <a:xfrm>
            <a:off x="4414481" y="2079214"/>
            <a:ext cx="9136591" cy="889292"/>
          </a:xfrm>
          <a:prstGeom prst="rect">
            <a:avLst/>
          </a:prstGeom>
        </p:spPr>
        <p:txBody>
          <a:bodyPr lIns="0" tIns="0" rIns="0" bIns="0" rtlCol="0" anchor="t">
            <a:spAutoFit/>
          </a:bodyPr>
          <a:lstStyle/>
          <a:p>
            <a:pPr marL="0" lvl="0" indent="0" algn="l">
              <a:lnSpc>
                <a:spcPts val="7158"/>
              </a:lnSpc>
              <a:spcBef>
                <a:spcPct val="0"/>
              </a:spcBef>
            </a:pPr>
            <a:r>
              <a:rPr lang="en-US" sz="5113">
                <a:solidFill>
                  <a:srgbClr val="F0F9FA"/>
                </a:solidFill>
                <a:latin typeface="Cocomat Pro Bold"/>
              </a:rPr>
              <a:t>Locating Seas and Oceans</a:t>
            </a:r>
          </a:p>
        </p:txBody>
      </p:sp>
      <p:sp>
        <p:nvSpPr>
          <p:cNvPr id="8" name="Freeform 8"/>
          <p:cNvSpPr/>
          <p:nvPr/>
        </p:nvSpPr>
        <p:spPr>
          <a:xfrm>
            <a:off x="13019667" y="-313856"/>
            <a:ext cx="1762498" cy="1766216"/>
          </a:xfrm>
          <a:custGeom>
            <a:avLst/>
            <a:gdLst/>
            <a:ahLst/>
            <a:cxnLst/>
            <a:rect l="l" t="t" r="r" b="b"/>
            <a:pathLst>
              <a:path w="1762498" h="1766216">
                <a:moveTo>
                  <a:pt x="0" y="0"/>
                </a:moveTo>
                <a:lnTo>
                  <a:pt x="1762497" y="0"/>
                </a:lnTo>
                <a:lnTo>
                  <a:pt x="1762497" y="1766216"/>
                </a:lnTo>
                <a:lnTo>
                  <a:pt x="0" y="1766216"/>
                </a:lnTo>
                <a:lnTo>
                  <a:pt x="0" y="0"/>
                </a:lnTo>
                <a:close/>
              </a:path>
            </a:pathLst>
          </a:custGeom>
          <a:blipFill>
            <a:blip r:embed="rId7"/>
            <a:stretch>
              <a:fillRect/>
            </a:stretch>
          </a:blipFill>
        </p:spPr>
        <p:txBody>
          <a:bodyPr/>
          <a:lstStyle/>
          <a:p>
            <a:endParaRPr lang="en-GB"/>
          </a:p>
        </p:txBody>
      </p:sp>
      <p:sp>
        <p:nvSpPr>
          <p:cNvPr id="9" name="Freeform 9"/>
          <p:cNvSpPr/>
          <p:nvPr/>
        </p:nvSpPr>
        <p:spPr>
          <a:xfrm>
            <a:off x="10850354" y="145592"/>
            <a:ext cx="474900" cy="475902"/>
          </a:xfrm>
          <a:custGeom>
            <a:avLst/>
            <a:gdLst/>
            <a:ahLst/>
            <a:cxnLst/>
            <a:rect l="l" t="t" r="r" b="b"/>
            <a:pathLst>
              <a:path w="474900" h="475902">
                <a:moveTo>
                  <a:pt x="0" y="0"/>
                </a:moveTo>
                <a:lnTo>
                  <a:pt x="474901" y="0"/>
                </a:lnTo>
                <a:lnTo>
                  <a:pt x="474901" y="475902"/>
                </a:lnTo>
                <a:lnTo>
                  <a:pt x="0" y="475902"/>
                </a:lnTo>
                <a:lnTo>
                  <a:pt x="0" y="0"/>
                </a:lnTo>
                <a:close/>
              </a:path>
            </a:pathLst>
          </a:custGeom>
          <a:blipFill>
            <a:blip r:embed="rId7"/>
            <a:stretch>
              <a:fillRect/>
            </a:stretch>
          </a:blipFill>
        </p:spPr>
        <p:txBody>
          <a:bodyPr/>
          <a:lstStyle/>
          <a:p>
            <a:endParaRPr lang="en-GB"/>
          </a:p>
        </p:txBody>
      </p:sp>
      <p:sp>
        <p:nvSpPr>
          <p:cNvPr id="10" name="Freeform 10"/>
          <p:cNvSpPr/>
          <p:nvPr/>
        </p:nvSpPr>
        <p:spPr>
          <a:xfrm>
            <a:off x="-1207800" y="1028700"/>
            <a:ext cx="1762498" cy="1766216"/>
          </a:xfrm>
          <a:custGeom>
            <a:avLst/>
            <a:gdLst/>
            <a:ahLst/>
            <a:cxnLst/>
            <a:rect l="l" t="t" r="r" b="b"/>
            <a:pathLst>
              <a:path w="1762498" h="1766216">
                <a:moveTo>
                  <a:pt x="0" y="0"/>
                </a:moveTo>
                <a:lnTo>
                  <a:pt x="1762497" y="0"/>
                </a:lnTo>
                <a:lnTo>
                  <a:pt x="1762497" y="1766216"/>
                </a:lnTo>
                <a:lnTo>
                  <a:pt x="0" y="1766216"/>
                </a:lnTo>
                <a:lnTo>
                  <a:pt x="0" y="0"/>
                </a:lnTo>
                <a:close/>
              </a:path>
            </a:pathLst>
          </a:custGeom>
          <a:blipFill>
            <a:blip r:embed="rId7"/>
            <a:stretch>
              <a:fillRect/>
            </a:stretch>
          </a:blipFill>
        </p:spPr>
        <p:txBody>
          <a:bodyPr/>
          <a:lstStyle/>
          <a:p>
            <a:endParaRPr lang="en-GB"/>
          </a:p>
        </p:txBody>
      </p:sp>
      <p:sp>
        <p:nvSpPr>
          <p:cNvPr id="11" name="Freeform 11"/>
          <p:cNvSpPr/>
          <p:nvPr/>
        </p:nvSpPr>
        <p:spPr>
          <a:xfrm>
            <a:off x="14218816" y="2291288"/>
            <a:ext cx="683970" cy="685413"/>
          </a:xfrm>
          <a:custGeom>
            <a:avLst/>
            <a:gdLst/>
            <a:ahLst/>
            <a:cxnLst/>
            <a:rect l="l" t="t" r="r" b="b"/>
            <a:pathLst>
              <a:path w="683970" h="685413">
                <a:moveTo>
                  <a:pt x="0" y="0"/>
                </a:moveTo>
                <a:lnTo>
                  <a:pt x="683970" y="0"/>
                </a:lnTo>
                <a:lnTo>
                  <a:pt x="683970" y="685413"/>
                </a:lnTo>
                <a:lnTo>
                  <a:pt x="0" y="685413"/>
                </a:lnTo>
                <a:lnTo>
                  <a:pt x="0" y="0"/>
                </a:lnTo>
                <a:close/>
              </a:path>
            </a:pathLst>
          </a:custGeom>
          <a:blipFill>
            <a:blip r:embed="rId7"/>
            <a:stretch>
              <a:fillRect/>
            </a:stretch>
          </a:blipFill>
        </p:spPr>
        <p:txBody>
          <a:bodyPr/>
          <a:lstStyle/>
          <a:p>
            <a:endParaRPr lang="en-GB"/>
          </a:p>
        </p:txBody>
      </p:sp>
      <p:sp>
        <p:nvSpPr>
          <p:cNvPr id="12" name="Freeform 12"/>
          <p:cNvSpPr/>
          <p:nvPr/>
        </p:nvSpPr>
        <p:spPr>
          <a:xfrm>
            <a:off x="15989708" y="8709366"/>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8"/>
            <a:stretch>
              <a:fillRect/>
            </a:stretch>
          </a:blipFill>
        </p:spPr>
        <p:txBody>
          <a:bodyPr/>
          <a:lstStyle/>
          <a:p>
            <a:endParaRPr lang="en-GB"/>
          </a:p>
        </p:txBody>
      </p:sp>
      <p:sp>
        <p:nvSpPr>
          <p:cNvPr id="13" name="Freeform 13"/>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9"/>
            <a:stretch>
              <a:fillRect/>
            </a:stretch>
          </a:blipFill>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2" name="Freeform 2"/>
          <p:cNvSpPr/>
          <p:nvPr/>
        </p:nvSpPr>
        <p:spPr>
          <a:xfrm rot="443126" flipH="1">
            <a:off x="-4955977" y="3599858"/>
            <a:ext cx="13756948" cy="6225019"/>
          </a:xfrm>
          <a:custGeom>
            <a:avLst/>
            <a:gdLst/>
            <a:ahLst/>
            <a:cxnLst/>
            <a:rect l="l" t="t" r="r" b="b"/>
            <a:pathLst>
              <a:path w="13756948" h="6225019">
                <a:moveTo>
                  <a:pt x="13756949" y="0"/>
                </a:moveTo>
                <a:lnTo>
                  <a:pt x="0" y="0"/>
                </a:lnTo>
                <a:lnTo>
                  <a:pt x="0" y="6225019"/>
                </a:lnTo>
                <a:lnTo>
                  <a:pt x="13756949" y="6225019"/>
                </a:lnTo>
                <a:lnTo>
                  <a:pt x="13756949" y="0"/>
                </a:lnTo>
                <a:close/>
              </a:path>
            </a:pathLst>
          </a:custGeom>
          <a:blipFill>
            <a:blip r:embed="rId3"/>
            <a:stretch>
              <a:fillRect/>
            </a:stretch>
          </a:blipFill>
        </p:spPr>
        <p:txBody>
          <a:bodyPr/>
          <a:lstStyle/>
          <a:p>
            <a:endParaRPr lang="en-GB"/>
          </a:p>
        </p:txBody>
      </p:sp>
      <p:sp>
        <p:nvSpPr>
          <p:cNvPr id="3" name="Freeform 3"/>
          <p:cNvSpPr/>
          <p:nvPr/>
        </p:nvSpPr>
        <p:spPr>
          <a:xfrm>
            <a:off x="14260377" y="8408245"/>
            <a:ext cx="1667625" cy="2634763"/>
          </a:xfrm>
          <a:custGeom>
            <a:avLst/>
            <a:gdLst/>
            <a:ahLst/>
            <a:cxnLst/>
            <a:rect l="l" t="t" r="r" b="b"/>
            <a:pathLst>
              <a:path w="1667625" h="2634763">
                <a:moveTo>
                  <a:pt x="0" y="0"/>
                </a:moveTo>
                <a:lnTo>
                  <a:pt x="1667625" y="0"/>
                </a:lnTo>
                <a:lnTo>
                  <a:pt x="1667625" y="2634763"/>
                </a:lnTo>
                <a:lnTo>
                  <a:pt x="0" y="2634763"/>
                </a:lnTo>
                <a:lnTo>
                  <a:pt x="0" y="0"/>
                </a:lnTo>
                <a:close/>
              </a:path>
            </a:pathLst>
          </a:custGeom>
          <a:blipFill>
            <a:blip r:embed="rId4"/>
            <a:stretch>
              <a:fillRect/>
            </a:stretch>
          </a:blipFill>
        </p:spPr>
        <p:txBody>
          <a:bodyPr/>
          <a:lstStyle/>
          <a:p>
            <a:endParaRPr lang="en-GB"/>
          </a:p>
        </p:txBody>
      </p:sp>
      <p:sp>
        <p:nvSpPr>
          <p:cNvPr id="4" name="Freeform 4"/>
          <p:cNvSpPr/>
          <p:nvPr/>
        </p:nvSpPr>
        <p:spPr>
          <a:xfrm>
            <a:off x="4333185" y="8408245"/>
            <a:ext cx="1864318" cy="2779906"/>
          </a:xfrm>
          <a:custGeom>
            <a:avLst/>
            <a:gdLst/>
            <a:ahLst/>
            <a:cxnLst/>
            <a:rect l="l" t="t" r="r" b="b"/>
            <a:pathLst>
              <a:path w="1864318" h="2779906">
                <a:moveTo>
                  <a:pt x="0" y="0"/>
                </a:moveTo>
                <a:lnTo>
                  <a:pt x="1864318" y="0"/>
                </a:lnTo>
                <a:lnTo>
                  <a:pt x="1864318" y="2779906"/>
                </a:lnTo>
                <a:lnTo>
                  <a:pt x="0" y="2779906"/>
                </a:lnTo>
                <a:lnTo>
                  <a:pt x="0" y="0"/>
                </a:lnTo>
                <a:close/>
              </a:path>
            </a:pathLst>
          </a:custGeom>
          <a:blipFill>
            <a:blip r:embed="rId5"/>
            <a:stretch>
              <a:fillRect/>
            </a:stretch>
          </a:blipFill>
        </p:spPr>
        <p:txBody>
          <a:bodyPr/>
          <a:lstStyle/>
          <a:p>
            <a:endParaRPr lang="en-GB"/>
          </a:p>
        </p:txBody>
      </p:sp>
      <p:grpSp>
        <p:nvGrpSpPr>
          <p:cNvPr id="5" name="Group 5"/>
          <p:cNvGrpSpPr/>
          <p:nvPr/>
        </p:nvGrpSpPr>
        <p:grpSpPr>
          <a:xfrm>
            <a:off x="13017604" y="3649398"/>
            <a:ext cx="4877886" cy="3212957"/>
            <a:chOff x="0" y="0"/>
            <a:chExt cx="6503849" cy="4283943"/>
          </a:xfrm>
        </p:grpSpPr>
        <p:sp>
          <p:nvSpPr>
            <p:cNvPr id="6" name="TextBox 6"/>
            <p:cNvSpPr txBox="1"/>
            <p:nvPr/>
          </p:nvSpPr>
          <p:spPr>
            <a:xfrm>
              <a:off x="0" y="-733425"/>
              <a:ext cx="6503849" cy="3769141"/>
            </a:xfrm>
            <a:prstGeom prst="rect">
              <a:avLst/>
            </a:prstGeom>
          </p:spPr>
          <p:txBody>
            <a:bodyPr lIns="0" tIns="0" rIns="0" bIns="0" rtlCol="0" anchor="t">
              <a:spAutoFit/>
            </a:bodyPr>
            <a:lstStyle/>
            <a:p>
              <a:pPr marL="0" lvl="1" indent="0" algn="ctr">
                <a:lnSpc>
                  <a:spcPts val="24290"/>
                </a:lnSpc>
              </a:pPr>
              <a:r>
                <a:rPr lang="en-US" sz="14994">
                  <a:solidFill>
                    <a:srgbClr val="FFFFFF"/>
                  </a:solidFill>
                  <a:latin typeface="Poppins Ultra-Bold"/>
                </a:rPr>
                <a:t>97%</a:t>
              </a:r>
            </a:p>
          </p:txBody>
        </p:sp>
        <p:grpSp>
          <p:nvGrpSpPr>
            <p:cNvPr id="7" name="Group 7"/>
            <p:cNvGrpSpPr/>
            <p:nvPr/>
          </p:nvGrpSpPr>
          <p:grpSpPr>
            <a:xfrm>
              <a:off x="114317" y="3048899"/>
              <a:ext cx="6389531" cy="1235044"/>
              <a:chOff x="0" y="0"/>
              <a:chExt cx="3260701" cy="630267"/>
            </a:xfrm>
          </p:grpSpPr>
          <p:sp>
            <p:nvSpPr>
              <p:cNvPr id="8" name="Freeform 8"/>
              <p:cNvSpPr/>
              <p:nvPr/>
            </p:nvSpPr>
            <p:spPr>
              <a:xfrm>
                <a:off x="0" y="0"/>
                <a:ext cx="3260701" cy="630267"/>
              </a:xfrm>
              <a:custGeom>
                <a:avLst/>
                <a:gdLst/>
                <a:ahLst/>
                <a:cxnLst/>
                <a:rect l="l" t="t" r="r" b="b"/>
                <a:pathLst>
                  <a:path w="3260701" h="630267">
                    <a:moveTo>
                      <a:pt x="25849" y="0"/>
                    </a:moveTo>
                    <a:lnTo>
                      <a:pt x="3234852" y="0"/>
                    </a:lnTo>
                    <a:cubicBezTo>
                      <a:pt x="3249128" y="0"/>
                      <a:pt x="3260701" y="11573"/>
                      <a:pt x="3260701" y="25849"/>
                    </a:cubicBezTo>
                    <a:lnTo>
                      <a:pt x="3260701" y="604418"/>
                    </a:lnTo>
                    <a:cubicBezTo>
                      <a:pt x="3260701" y="618694"/>
                      <a:pt x="3249128" y="630267"/>
                      <a:pt x="3234852" y="630267"/>
                    </a:cubicBezTo>
                    <a:lnTo>
                      <a:pt x="25849" y="630267"/>
                    </a:lnTo>
                    <a:cubicBezTo>
                      <a:pt x="11573" y="630267"/>
                      <a:pt x="0" y="618694"/>
                      <a:pt x="0" y="604418"/>
                    </a:cubicBezTo>
                    <a:lnTo>
                      <a:pt x="0" y="25849"/>
                    </a:lnTo>
                    <a:cubicBezTo>
                      <a:pt x="0" y="11573"/>
                      <a:pt x="11573" y="0"/>
                      <a:pt x="25849" y="0"/>
                    </a:cubicBezTo>
                    <a:close/>
                  </a:path>
                </a:pathLst>
              </a:custGeom>
              <a:solidFill>
                <a:srgbClr val="189FDA"/>
              </a:solidFill>
              <a:ln cap="sq">
                <a:noFill/>
                <a:prstDash val="solid"/>
                <a:miter/>
              </a:ln>
            </p:spPr>
            <p:txBody>
              <a:bodyPr/>
              <a:lstStyle/>
              <a:p>
                <a:endParaRPr lang="en-GB"/>
              </a:p>
            </p:txBody>
          </p:sp>
          <p:sp>
            <p:nvSpPr>
              <p:cNvPr id="9" name="TextBox 9"/>
              <p:cNvSpPr txBox="1"/>
              <p:nvPr/>
            </p:nvSpPr>
            <p:spPr>
              <a:xfrm>
                <a:off x="0" y="-38100"/>
                <a:ext cx="3260701" cy="668367"/>
              </a:xfrm>
              <a:prstGeom prst="rect">
                <a:avLst/>
              </a:prstGeom>
            </p:spPr>
            <p:txBody>
              <a:bodyPr lIns="50800" tIns="50800" rIns="50800" bIns="50800" rtlCol="0" anchor="ctr"/>
              <a:lstStyle/>
              <a:p>
                <a:pPr algn="ctr">
                  <a:lnSpc>
                    <a:spcPts val="3145"/>
                  </a:lnSpc>
                </a:pPr>
                <a:r>
                  <a:rPr lang="en-US" sz="2247" b="1">
                    <a:solidFill>
                      <a:srgbClr val="FFFFFF"/>
                    </a:solidFill>
                    <a:latin typeface="Open Sans 1"/>
                  </a:rPr>
                  <a:t>of the Earth’s water is found in the ocean</a:t>
                </a:r>
              </a:p>
            </p:txBody>
          </p:sp>
        </p:grpSp>
      </p:grpSp>
      <p:sp>
        <p:nvSpPr>
          <p:cNvPr id="10" name="Freeform 10"/>
          <p:cNvSpPr/>
          <p:nvPr/>
        </p:nvSpPr>
        <p:spPr>
          <a:xfrm>
            <a:off x="15843974" y="616430"/>
            <a:ext cx="2830651" cy="2749621"/>
          </a:xfrm>
          <a:custGeom>
            <a:avLst/>
            <a:gdLst/>
            <a:ahLst/>
            <a:cxnLst/>
            <a:rect l="l" t="t" r="r" b="b"/>
            <a:pathLst>
              <a:path w="2830651" h="2749621">
                <a:moveTo>
                  <a:pt x="0" y="0"/>
                </a:moveTo>
                <a:lnTo>
                  <a:pt x="2830652" y="0"/>
                </a:lnTo>
                <a:lnTo>
                  <a:pt x="2830652" y="2749621"/>
                </a:lnTo>
                <a:lnTo>
                  <a:pt x="0" y="2749621"/>
                </a:lnTo>
                <a:lnTo>
                  <a:pt x="0" y="0"/>
                </a:lnTo>
                <a:close/>
              </a:path>
            </a:pathLst>
          </a:custGeom>
          <a:blipFill>
            <a:blip r:embed="rId6"/>
            <a:stretch>
              <a:fillRect/>
            </a:stretch>
          </a:blipFill>
        </p:spPr>
        <p:txBody>
          <a:bodyPr/>
          <a:lstStyle/>
          <a:p>
            <a:endParaRPr lang="en-GB"/>
          </a:p>
        </p:txBody>
      </p:sp>
      <p:sp>
        <p:nvSpPr>
          <p:cNvPr id="11" name="Freeform 11"/>
          <p:cNvSpPr/>
          <p:nvPr/>
        </p:nvSpPr>
        <p:spPr>
          <a:xfrm>
            <a:off x="-3653543" y="-6862032"/>
            <a:ext cx="8345920" cy="8469107"/>
          </a:xfrm>
          <a:custGeom>
            <a:avLst/>
            <a:gdLst/>
            <a:ahLst/>
            <a:cxnLst/>
            <a:rect l="l" t="t" r="r" b="b"/>
            <a:pathLst>
              <a:path w="8345920" h="8469107">
                <a:moveTo>
                  <a:pt x="0" y="0"/>
                </a:moveTo>
                <a:lnTo>
                  <a:pt x="8345919" y="0"/>
                </a:lnTo>
                <a:lnTo>
                  <a:pt x="8345919" y="8469106"/>
                </a:lnTo>
                <a:lnTo>
                  <a:pt x="0" y="8469106"/>
                </a:lnTo>
                <a:lnTo>
                  <a:pt x="0" y="0"/>
                </a:lnTo>
                <a:close/>
              </a:path>
            </a:pathLst>
          </a:custGeom>
          <a:blipFill>
            <a:blip r:embed="rId7">
              <a:alphaModFix amt="23000"/>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2" name="Freeform 12"/>
          <p:cNvSpPr/>
          <p:nvPr/>
        </p:nvSpPr>
        <p:spPr>
          <a:xfrm rot="-9141373">
            <a:off x="9281844" y="8365795"/>
            <a:ext cx="8345920" cy="8469107"/>
          </a:xfrm>
          <a:custGeom>
            <a:avLst/>
            <a:gdLst/>
            <a:ahLst/>
            <a:cxnLst/>
            <a:rect l="l" t="t" r="r" b="b"/>
            <a:pathLst>
              <a:path w="8345920" h="8469107">
                <a:moveTo>
                  <a:pt x="0" y="0"/>
                </a:moveTo>
                <a:lnTo>
                  <a:pt x="8345919" y="0"/>
                </a:lnTo>
                <a:lnTo>
                  <a:pt x="8345919" y="8469107"/>
                </a:lnTo>
                <a:lnTo>
                  <a:pt x="0" y="8469107"/>
                </a:lnTo>
                <a:lnTo>
                  <a:pt x="0" y="0"/>
                </a:lnTo>
                <a:close/>
              </a:path>
            </a:pathLst>
          </a:custGeom>
          <a:blipFill>
            <a:blip r:embed="rId7">
              <a:alphaModFix amt="23000"/>
              <a:extLst>
                <a:ext uri="{96DAC541-7B7A-43D3-8B79-37D633B846F1}">
                  <asvg:svgBlip xmlns:asvg="http://schemas.microsoft.com/office/drawing/2016/SVG/main" r:embed="rId8"/>
                </a:ext>
              </a:extLst>
            </a:blip>
            <a:stretch>
              <a:fillRect/>
            </a:stretch>
          </a:blipFill>
        </p:spPr>
        <p:txBody>
          <a:bodyPr/>
          <a:lstStyle/>
          <a:p>
            <a:endParaRPr lang="en-GB"/>
          </a:p>
        </p:txBody>
      </p:sp>
      <p:grpSp>
        <p:nvGrpSpPr>
          <p:cNvPr id="13" name="Group 13"/>
          <p:cNvGrpSpPr/>
          <p:nvPr/>
        </p:nvGrpSpPr>
        <p:grpSpPr>
          <a:xfrm>
            <a:off x="8521634" y="7271930"/>
            <a:ext cx="4963624" cy="2822432"/>
            <a:chOff x="0" y="0"/>
            <a:chExt cx="6618166" cy="3763243"/>
          </a:xfrm>
        </p:grpSpPr>
        <p:sp>
          <p:nvSpPr>
            <p:cNvPr id="14" name="TextBox 14"/>
            <p:cNvSpPr txBox="1"/>
            <p:nvPr/>
          </p:nvSpPr>
          <p:spPr>
            <a:xfrm>
              <a:off x="0" y="-733425"/>
              <a:ext cx="6618166" cy="3769141"/>
            </a:xfrm>
            <a:prstGeom prst="rect">
              <a:avLst/>
            </a:prstGeom>
          </p:spPr>
          <p:txBody>
            <a:bodyPr lIns="0" tIns="0" rIns="0" bIns="0" rtlCol="0" anchor="t">
              <a:spAutoFit/>
            </a:bodyPr>
            <a:lstStyle/>
            <a:p>
              <a:pPr marL="0" lvl="1" indent="0" algn="ctr">
                <a:lnSpc>
                  <a:spcPts val="24290"/>
                </a:lnSpc>
              </a:pPr>
              <a:r>
                <a:rPr lang="en-US" sz="14994">
                  <a:solidFill>
                    <a:srgbClr val="FFFFFF"/>
                  </a:solidFill>
                  <a:latin typeface="Poppins Ultra-Bold"/>
                </a:rPr>
                <a:t>70%</a:t>
              </a:r>
            </a:p>
          </p:txBody>
        </p:sp>
        <p:grpSp>
          <p:nvGrpSpPr>
            <p:cNvPr id="15" name="Group 15"/>
            <p:cNvGrpSpPr/>
            <p:nvPr/>
          </p:nvGrpSpPr>
          <p:grpSpPr>
            <a:xfrm>
              <a:off x="228634" y="3048899"/>
              <a:ext cx="6389531" cy="714344"/>
              <a:chOff x="0" y="0"/>
              <a:chExt cx="3260701" cy="364544"/>
            </a:xfrm>
          </p:grpSpPr>
          <p:sp>
            <p:nvSpPr>
              <p:cNvPr id="16" name="Freeform 16"/>
              <p:cNvSpPr/>
              <p:nvPr/>
            </p:nvSpPr>
            <p:spPr>
              <a:xfrm>
                <a:off x="0" y="0"/>
                <a:ext cx="3260701" cy="364544"/>
              </a:xfrm>
              <a:custGeom>
                <a:avLst/>
                <a:gdLst/>
                <a:ahLst/>
                <a:cxnLst/>
                <a:rect l="l" t="t" r="r" b="b"/>
                <a:pathLst>
                  <a:path w="3260701" h="364544">
                    <a:moveTo>
                      <a:pt x="25849" y="0"/>
                    </a:moveTo>
                    <a:lnTo>
                      <a:pt x="3234852" y="0"/>
                    </a:lnTo>
                    <a:cubicBezTo>
                      <a:pt x="3249128" y="0"/>
                      <a:pt x="3260701" y="11573"/>
                      <a:pt x="3260701" y="25849"/>
                    </a:cubicBezTo>
                    <a:lnTo>
                      <a:pt x="3260701" y="338695"/>
                    </a:lnTo>
                    <a:cubicBezTo>
                      <a:pt x="3260701" y="352971"/>
                      <a:pt x="3249128" y="364544"/>
                      <a:pt x="3234852" y="364544"/>
                    </a:cubicBezTo>
                    <a:lnTo>
                      <a:pt x="25849" y="364544"/>
                    </a:lnTo>
                    <a:cubicBezTo>
                      <a:pt x="11573" y="364544"/>
                      <a:pt x="0" y="352971"/>
                      <a:pt x="0" y="338695"/>
                    </a:cubicBezTo>
                    <a:lnTo>
                      <a:pt x="0" y="25849"/>
                    </a:lnTo>
                    <a:cubicBezTo>
                      <a:pt x="0" y="11573"/>
                      <a:pt x="11573" y="0"/>
                      <a:pt x="25849" y="0"/>
                    </a:cubicBezTo>
                    <a:close/>
                  </a:path>
                </a:pathLst>
              </a:custGeom>
              <a:solidFill>
                <a:srgbClr val="189FDA"/>
              </a:solidFill>
              <a:ln cap="sq">
                <a:noFill/>
                <a:prstDash val="solid"/>
                <a:miter/>
              </a:ln>
            </p:spPr>
            <p:txBody>
              <a:bodyPr/>
              <a:lstStyle/>
              <a:p>
                <a:endParaRPr lang="en-GB"/>
              </a:p>
            </p:txBody>
          </p:sp>
          <p:sp>
            <p:nvSpPr>
              <p:cNvPr id="17" name="TextBox 17"/>
              <p:cNvSpPr txBox="1"/>
              <p:nvPr/>
            </p:nvSpPr>
            <p:spPr>
              <a:xfrm>
                <a:off x="0" y="-38100"/>
                <a:ext cx="3260701" cy="402644"/>
              </a:xfrm>
              <a:prstGeom prst="rect">
                <a:avLst/>
              </a:prstGeom>
            </p:spPr>
            <p:txBody>
              <a:bodyPr lIns="50800" tIns="50800" rIns="50800" bIns="50800" rtlCol="0" anchor="ctr"/>
              <a:lstStyle/>
              <a:p>
                <a:pPr algn="ctr">
                  <a:lnSpc>
                    <a:spcPts val="3145"/>
                  </a:lnSpc>
                </a:pPr>
                <a:r>
                  <a:rPr lang="en-US" sz="2247">
                    <a:solidFill>
                      <a:srgbClr val="FFFFFF"/>
                    </a:solidFill>
                    <a:latin typeface="Open Sans 1 Bold"/>
                  </a:rPr>
                  <a:t>of the Earth’s surface is ocean</a:t>
                </a:r>
              </a:p>
            </p:txBody>
          </p:sp>
        </p:grpSp>
      </p:grpSp>
      <p:sp>
        <p:nvSpPr>
          <p:cNvPr id="18" name="TextBox 18"/>
          <p:cNvSpPr txBox="1"/>
          <p:nvPr/>
        </p:nvSpPr>
        <p:spPr>
          <a:xfrm>
            <a:off x="1028700" y="421529"/>
            <a:ext cx="6608969" cy="854849"/>
          </a:xfrm>
          <a:prstGeom prst="rect">
            <a:avLst/>
          </a:prstGeom>
        </p:spPr>
        <p:txBody>
          <a:bodyPr lIns="0" tIns="0" rIns="0" bIns="0" rtlCol="0" anchor="t">
            <a:spAutoFit/>
          </a:bodyPr>
          <a:lstStyle/>
          <a:p>
            <a:pPr marL="0" lvl="0" indent="0" algn="ctr">
              <a:lnSpc>
                <a:spcPts val="7158"/>
              </a:lnSpc>
              <a:spcBef>
                <a:spcPct val="0"/>
              </a:spcBef>
            </a:pPr>
            <a:r>
              <a:rPr lang="en-US" sz="5113">
                <a:solidFill>
                  <a:srgbClr val="F0F9FA"/>
                </a:solidFill>
                <a:latin typeface="Cocomat Pro Bold"/>
              </a:rPr>
              <a:t>Seas vs Oceans</a:t>
            </a:r>
          </a:p>
        </p:txBody>
      </p:sp>
      <p:sp>
        <p:nvSpPr>
          <p:cNvPr id="19" name="TextBox 19"/>
          <p:cNvSpPr txBox="1"/>
          <p:nvPr/>
        </p:nvSpPr>
        <p:spPr>
          <a:xfrm>
            <a:off x="198140" y="1523739"/>
            <a:ext cx="8270090" cy="3347720"/>
          </a:xfrm>
          <a:prstGeom prst="rect">
            <a:avLst/>
          </a:prstGeom>
        </p:spPr>
        <p:txBody>
          <a:bodyPr lIns="0" tIns="0" rIns="0" bIns="0" rtlCol="0" anchor="t">
            <a:spAutoFit/>
          </a:bodyPr>
          <a:lstStyle/>
          <a:p>
            <a:pPr algn="l">
              <a:lnSpc>
                <a:spcPts val="4480"/>
              </a:lnSpc>
            </a:pPr>
            <a:r>
              <a:rPr lang="en-US" sz="3200">
                <a:solidFill>
                  <a:srgbClr val="FFFFFF"/>
                </a:solidFill>
                <a:latin typeface="Open Sans 1 Bold"/>
              </a:rPr>
              <a:t>Oceans</a:t>
            </a:r>
            <a:r>
              <a:rPr lang="en-US" sz="3200">
                <a:solidFill>
                  <a:srgbClr val="FFFFFF"/>
                </a:solidFill>
                <a:latin typeface="Open Sans 1"/>
              </a:rPr>
              <a:t> are vast bodies of water which cover a lot of the Earth’s surface. </a:t>
            </a:r>
          </a:p>
          <a:p>
            <a:pPr algn="l">
              <a:lnSpc>
                <a:spcPts val="4480"/>
              </a:lnSpc>
            </a:pPr>
            <a:r>
              <a:rPr lang="en-US" sz="3200">
                <a:solidFill>
                  <a:srgbClr val="FFFFFF"/>
                </a:solidFill>
                <a:latin typeface="Open Sans 1 Bold"/>
              </a:rPr>
              <a:t>Seas</a:t>
            </a:r>
            <a:r>
              <a:rPr lang="en-US" sz="3200">
                <a:solidFill>
                  <a:srgbClr val="FFFFFF"/>
                </a:solidFill>
                <a:latin typeface="Open Sans 1"/>
              </a:rPr>
              <a:t> are smaller parts of oceans which are typically located where oceans and land meet. Both have an abundance of varied marine life. </a:t>
            </a:r>
          </a:p>
        </p:txBody>
      </p:sp>
      <p:grpSp>
        <p:nvGrpSpPr>
          <p:cNvPr id="20" name="Group 20"/>
          <p:cNvGrpSpPr/>
          <p:nvPr/>
        </p:nvGrpSpPr>
        <p:grpSpPr>
          <a:xfrm>
            <a:off x="8521634" y="684096"/>
            <a:ext cx="5275385" cy="4114800"/>
            <a:chOff x="0" y="0"/>
            <a:chExt cx="7033846" cy="5486400"/>
          </a:xfrm>
        </p:grpSpPr>
        <p:sp>
          <p:nvSpPr>
            <p:cNvPr id="21" name="Freeform 21"/>
            <p:cNvSpPr/>
            <p:nvPr/>
          </p:nvSpPr>
          <p:spPr>
            <a:xfrm>
              <a:off x="0" y="0"/>
              <a:ext cx="7033846" cy="5486400"/>
            </a:xfrm>
            <a:custGeom>
              <a:avLst/>
              <a:gdLst/>
              <a:ahLst/>
              <a:cxnLst/>
              <a:rect l="l" t="t" r="r" b="b"/>
              <a:pathLst>
                <a:path w="7033846" h="5486400">
                  <a:moveTo>
                    <a:pt x="0" y="0"/>
                  </a:moveTo>
                  <a:lnTo>
                    <a:pt x="7033846" y="0"/>
                  </a:lnTo>
                  <a:lnTo>
                    <a:pt x="7033846" y="5486400"/>
                  </a:lnTo>
                  <a:lnTo>
                    <a:pt x="0" y="54864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22" name="TextBox 22"/>
            <p:cNvSpPr txBox="1"/>
            <p:nvPr/>
          </p:nvSpPr>
          <p:spPr>
            <a:xfrm>
              <a:off x="326785" y="303097"/>
              <a:ext cx="6316780" cy="3011429"/>
            </a:xfrm>
            <a:prstGeom prst="rect">
              <a:avLst/>
            </a:prstGeom>
          </p:spPr>
          <p:txBody>
            <a:bodyPr lIns="0" tIns="0" rIns="0" bIns="0" rtlCol="0" anchor="t">
              <a:spAutoFit/>
            </a:bodyPr>
            <a:lstStyle/>
            <a:p>
              <a:pPr algn="ctr">
                <a:lnSpc>
                  <a:spcPts val="4543"/>
                </a:lnSpc>
              </a:pPr>
              <a:r>
                <a:rPr lang="en-US" sz="3245" spc="32">
                  <a:solidFill>
                    <a:srgbClr val="1144A6"/>
                  </a:solidFill>
                  <a:latin typeface="Open Sans 2 Italics"/>
                </a:rPr>
                <a:t>‘The </a:t>
              </a:r>
              <a:r>
                <a:rPr lang="en-US" sz="3245" spc="32">
                  <a:solidFill>
                    <a:srgbClr val="1144A6"/>
                  </a:solidFill>
                  <a:latin typeface="Open Sans 2 Bold Italics"/>
                </a:rPr>
                <a:t>Sargasso Sea</a:t>
              </a:r>
              <a:r>
                <a:rPr lang="en-US" sz="3245" spc="32">
                  <a:solidFill>
                    <a:srgbClr val="1144A6"/>
                  </a:solidFill>
                  <a:latin typeface="Open Sans 2 Italics"/>
                </a:rPr>
                <a:t> in the Atlantic Ocean is the only sea without a land border’.</a:t>
              </a:r>
            </a:p>
          </p:txBody>
        </p:sp>
      </p:grpSp>
      <p:sp>
        <p:nvSpPr>
          <p:cNvPr id="23" name="Freeform 23"/>
          <p:cNvSpPr/>
          <p:nvPr/>
        </p:nvSpPr>
        <p:spPr>
          <a:xfrm>
            <a:off x="15961133" y="8694728"/>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11"/>
            <a:stretch>
              <a:fillRect/>
            </a:stretch>
          </a:blipFill>
        </p:spPr>
        <p:txBody>
          <a:bodyPr/>
          <a:lstStyle/>
          <a:p>
            <a:endParaRPr lang="en-GB"/>
          </a:p>
        </p:txBody>
      </p:sp>
      <p:sp>
        <p:nvSpPr>
          <p:cNvPr id="24" name="Freeform 24"/>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12"/>
            <a:stretch>
              <a:fillRect/>
            </a:stretch>
          </a:blipFill>
        </p:spPr>
        <p:txBody>
          <a:bodyPr/>
          <a:lstStyle/>
          <a:p>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89FDA"/>
        </a:solidFill>
        <a:effectLst/>
      </p:bgPr>
    </p:bg>
    <p:spTree>
      <p:nvGrpSpPr>
        <p:cNvPr id="1" name=""/>
        <p:cNvGrpSpPr/>
        <p:nvPr/>
      </p:nvGrpSpPr>
      <p:grpSpPr>
        <a:xfrm>
          <a:off x="0" y="0"/>
          <a:ext cx="0" cy="0"/>
          <a:chOff x="0" y="0"/>
          <a:chExt cx="0" cy="0"/>
        </a:xfrm>
      </p:grpSpPr>
      <p:sp>
        <p:nvSpPr>
          <p:cNvPr id="2" name="Freeform 2"/>
          <p:cNvSpPr/>
          <p:nvPr/>
        </p:nvSpPr>
        <p:spPr>
          <a:xfrm>
            <a:off x="-932362" y="-2124417"/>
            <a:ext cx="19568758" cy="7839007"/>
          </a:xfrm>
          <a:custGeom>
            <a:avLst/>
            <a:gdLst/>
            <a:ahLst/>
            <a:cxnLst/>
            <a:rect l="l" t="t" r="r" b="b"/>
            <a:pathLst>
              <a:path w="19568758" h="7839007">
                <a:moveTo>
                  <a:pt x="0" y="0"/>
                </a:moveTo>
                <a:lnTo>
                  <a:pt x="19568757" y="0"/>
                </a:lnTo>
                <a:lnTo>
                  <a:pt x="19568757" y="7839007"/>
                </a:lnTo>
                <a:lnTo>
                  <a:pt x="0" y="7839007"/>
                </a:lnTo>
                <a:lnTo>
                  <a:pt x="0" y="0"/>
                </a:lnTo>
                <a:close/>
              </a:path>
            </a:pathLst>
          </a:custGeom>
          <a:blipFill>
            <a:blip r:embed="rId3"/>
            <a:stretch>
              <a:fillRect t="-1358" b="-65063"/>
            </a:stretch>
          </a:blipFill>
        </p:spPr>
        <p:txBody>
          <a:bodyPr/>
          <a:lstStyle/>
          <a:p>
            <a:endParaRPr lang="en-GB"/>
          </a:p>
        </p:txBody>
      </p:sp>
      <p:sp>
        <p:nvSpPr>
          <p:cNvPr id="3" name="Freeform 3"/>
          <p:cNvSpPr/>
          <p:nvPr/>
        </p:nvSpPr>
        <p:spPr>
          <a:xfrm>
            <a:off x="9584017" y="7150782"/>
            <a:ext cx="8703983" cy="3136218"/>
          </a:xfrm>
          <a:custGeom>
            <a:avLst/>
            <a:gdLst/>
            <a:ahLst/>
            <a:cxnLst/>
            <a:rect l="l" t="t" r="r" b="b"/>
            <a:pathLst>
              <a:path w="8703983" h="3136218">
                <a:moveTo>
                  <a:pt x="0" y="0"/>
                </a:moveTo>
                <a:lnTo>
                  <a:pt x="8703983" y="0"/>
                </a:lnTo>
                <a:lnTo>
                  <a:pt x="8703983" y="3136218"/>
                </a:lnTo>
                <a:lnTo>
                  <a:pt x="0" y="31362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4" name="Freeform 4"/>
          <p:cNvSpPr/>
          <p:nvPr/>
        </p:nvSpPr>
        <p:spPr>
          <a:xfrm>
            <a:off x="-925530" y="7441269"/>
            <a:ext cx="2445756" cy="3410921"/>
          </a:xfrm>
          <a:custGeom>
            <a:avLst/>
            <a:gdLst/>
            <a:ahLst/>
            <a:cxnLst/>
            <a:rect l="l" t="t" r="r" b="b"/>
            <a:pathLst>
              <a:path w="2445756" h="3410921">
                <a:moveTo>
                  <a:pt x="0" y="0"/>
                </a:moveTo>
                <a:lnTo>
                  <a:pt x="2445756" y="0"/>
                </a:lnTo>
                <a:lnTo>
                  <a:pt x="2445756" y="3410921"/>
                </a:lnTo>
                <a:lnTo>
                  <a:pt x="0" y="3410921"/>
                </a:lnTo>
                <a:lnTo>
                  <a:pt x="0" y="0"/>
                </a:lnTo>
                <a:close/>
              </a:path>
            </a:pathLst>
          </a:custGeom>
          <a:blipFill>
            <a:blip r:embed="rId6"/>
            <a:stretch>
              <a:fillRect/>
            </a:stretch>
          </a:blipFill>
        </p:spPr>
        <p:txBody>
          <a:bodyPr/>
          <a:lstStyle/>
          <a:p>
            <a:endParaRPr lang="en-GB"/>
          </a:p>
        </p:txBody>
      </p:sp>
      <p:sp>
        <p:nvSpPr>
          <p:cNvPr id="5" name="Freeform 5"/>
          <p:cNvSpPr/>
          <p:nvPr/>
        </p:nvSpPr>
        <p:spPr>
          <a:xfrm flipH="1">
            <a:off x="15258854" y="5857366"/>
            <a:ext cx="3377542" cy="4710414"/>
          </a:xfrm>
          <a:custGeom>
            <a:avLst/>
            <a:gdLst/>
            <a:ahLst/>
            <a:cxnLst/>
            <a:rect l="l" t="t" r="r" b="b"/>
            <a:pathLst>
              <a:path w="3377542" h="4710414">
                <a:moveTo>
                  <a:pt x="3377541" y="0"/>
                </a:moveTo>
                <a:lnTo>
                  <a:pt x="0" y="0"/>
                </a:lnTo>
                <a:lnTo>
                  <a:pt x="0" y="4710415"/>
                </a:lnTo>
                <a:lnTo>
                  <a:pt x="3377541" y="4710415"/>
                </a:lnTo>
                <a:lnTo>
                  <a:pt x="3377541" y="0"/>
                </a:lnTo>
                <a:close/>
              </a:path>
            </a:pathLst>
          </a:custGeom>
          <a:blipFill>
            <a:blip r:embed="rId6"/>
            <a:stretch>
              <a:fillRect/>
            </a:stretch>
          </a:blipFill>
        </p:spPr>
        <p:txBody>
          <a:bodyPr/>
          <a:lstStyle/>
          <a:p>
            <a:endParaRPr lang="en-GB"/>
          </a:p>
        </p:txBody>
      </p:sp>
      <p:sp>
        <p:nvSpPr>
          <p:cNvPr id="6" name="Freeform 6"/>
          <p:cNvSpPr/>
          <p:nvPr/>
        </p:nvSpPr>
        <p:spPr>
          <a:xfrm>
            <a:off x="3861818" y="8520784"/>
            <a:ext cx="1399030" cy="1401981"/>
          </a:xfrm>
          <a:custGeom>
            <a:avLst/>
            <a:gdLst/>
            <a:ahLst/>
            <a:cxnLst/>
            <a:rect l="l" t="t" r="r" b="b"/>
            <a:pathLst>
              <a:path w="1399030" h="1401981">
                <a:moveTo>
                  <a:pt x="0" y="0"/>
                </a:moveTo>
                <a:lnTo>
                  <a:pt x="1399030" y="0"/>
                </a:lnTo>
                <a:lnTo>
                  <a:pt x="1399030" y="1401981"/>
                </a:lnTo>
                <a:lnTo>
                  <a:pt x="0" y="1401981"/>
                </a:lnTo>
                <a:lnTo>
                  <a:pt x="0" y="0"/>
                </a:lnTo>
                <a:close/>
              </a:path>
            </a:pathLst>
          </a:custGeom>
          <a:blipFill>
            <a:blip r:embed="rId7"/>
            <a:stretch>
              <a:fillRect/>
            </a:stretch>
          </a:blipFill>
        </p:spPr>
        <p:txBody>
          <a:bodyPr/>
          <a:lstStyle/>
          <a:p>
            <a:endParaRPr lang="en-GB"/>
          </a:p>
        </p:txBody>
      </p:sp>
      <p:grpSp>
        <p:nvGrpSpPr>
          <p:cNvPr id="7" name="Group 7"/>
          <p:cNvGrpSpPr/>
          <p:nvPr/>
        </p:nvGrpSpPr>
        <p:grpSpPr>
          <a:xfrm>
            <a:off x="493629" y="8512961"/>
            <a:ext cx="1585375" cy="1409805"/>
            <a:chOff x="0" y="0"/>
            <a:chExt cx="2113833" cy="1879739"/>
          </a:xfrm>
        </p:grpSpPr>
        <p:sp>
          <p:nvSpPr>
            <p:cNvPr id="8" name="Freeform 8"/>
            <p:cNvSpPr/>
            <p:nvPr/>
          </p:nvSpPr>
          <p:spPr>
            <a:xfrm>
              <a:off x="0" y="894167"/>
              <a:ext cx="944918" cy="985573"/>
            </a:xfrm>
            <a:custGeom>
              <a:avLst/>
              <a:gdLst/>
              <a:ahLst/>
              <a:cxnLst/>
              <a:rect l="l" t="t" r="r" b="b"/>
              <a:pathLst>
                <a:path w="944918" h="985573">
                  <a:moveTo>
                    <a:pt x="0" y="0"/>
                  </a:moveTo>
                  <a:lnTo>
                    <a:pt x="944918" y="0"/>
                  </a:lnTo>
                  <a:lnTo>
                    <a:pt x="944918" y="985572"/>
                  </a:lnTo>
                  <a:lnTo>
                    <a:pt x="0" y="985572"/>
                  </a:lnTo>
                  <a:lnTo>
                    <a:pt x="0" y="0"/>
                  </a:lnTo>
                  <a:close/>
                </a:path>
              </a:pathLst>
            </a:custGeom>
            <a:blipFill>
              <a:blip r:embed="rId8"/>
              <a:stretch>
                <a:fillRect/>
              </a:stretch>
            </a:blipFill>
          </p:spPr>
          <p:txBody>
            <a:bodyPr/>
            <a:lstStyle/>
            <a:p>
              <a:endParaRPr lang="en-GB"/>
            </a:p>
          </p:txBody>
        </p:sp>
        <p:sp>
          <p:nvSpPr>
            <p:cNvPr id="9" name="Freeform 9"/>
            <p:cNvSpPr/>
            <p:nvPr/>
          </p:nvSpPr>
          <p:spPr>
            <a:xfrm>
              <a:off x="1245574" y="0"/>
              <a:ext cx="622144" cy="648911"/>
            </a:xfrm>
            <a:custGeom>
              <a:avLst/>
              <a:gdLst/>
              <a:ahLst/>
              <a:cxnLst/>
              <a:rect l="l" t="t" r="r" b="b"/>
              <a:pathLst>
                <a:path w="622144" h="648911">
                  <a:moveTo>
                    <a:pt x="0" y="0"/>
                  </a:moveTo>
                  <a:lnTo>
                    <a:pt x="622144" y="0"/>
                  </a:lnTo>
                  <a:lnTo>
                    <a:pt x="622144" y="648911"/>
                  </a:lnTo>
                  <a:lnTo>
                    <a:pt x="0" y="648911"/>
                  </a:lnTo>
                  <a:lnTo>
                    <a:pt x="0" y="0"/>
                  </a:lnTo>
                  <a:close/>
                </a:path>
              </a:pathLst>
            </a:custGeom>
            <a:blipFill>
              <a:blip r:embed="rId8"/>
              <a:stretch>
                <a:fillRect/>
              </a:stretch>
            </a:blipFill>
          </p:spPr>
          <p:txBody>
            <a:bodyPr/>
            <a:lstStyle/>
            <a:p>
              <a:endParaRPr lang="en-GB"/>
            </a:p>
          </p:txBody>
        </p:sp>
        <p:sp>
          <p:nvSpPr>
            <p:cNvPr id="10" name="Freeform 10"/>
            <p:cNvSpPr/>
            <p:nvPr/>
          </p:nvSpPr>
          <p:spPr>
            <a:xfrm>
              <a:off x="1621603" y="814650"/>
              <a:ext cx="492230" cy="513408"/>
            </a:xfrm>
            <a:custGeom>
              <a:avLst/>
              <a:gdLst/>
              <a:ahLst/>
              <a:cxnLst/>
              <a:rect l="l" t="t" r="r" b="b"/>
              <a:pathLst>
                <a:path w="492230" h="513408">
                  <a:moveTo>
                    <a:pt x="0" y="0"/>
                  </a:moveTo>
                  <a:lnTo>
                    <a:pt x="492230" y="0"/>
                  </a:lnTo>
                  <a:lnTo>
                    <a:pt x="492230" y="513408"/>
                  </a:lnTo>
                  <a:lnTo>
                    <a:pt x="0" y="513408"/>
                  </a:lnTo>
                  <a:lnTo>
                    <a:pt x="0" y="0"/>
                  </a:lnTo>
                  <a:close/>
                </a:path>
              </a:pathLst>
            </a:custGeom>
            <a:blipFill>
              <a:blip r:embed="rId8"/>
              <a:stretch>
                <a:fillRect/>
              </a:stretch>
            </a:blipFill>
          </p:spPr>
          <p:txBody>
            <a:bodyPr/>
            <a:lstStyle/>
            <a:p>
              <a:endParaRPr lang="en-GB"/>
            </a:p>
          </p:txBody>
        </p:sp>
      </p:grpSp>
      <p:grpSp>
        <p:nvGrpSpPr>
          <p:cNvPr id="11" name="Group 11"/>
          <p:cNvGrpSpPr/>
          <p:nvPr/>
        </p:nvGrpSpPr>
        <p:grpSpPr>
          <a:xfrm>
            <a:off x="2182810" y="3809202"/>
            <a:ext cx="13922381" cy="5178446"/>
            <a:chOff x="0" y="0"/>
            <a:chExt cx="3666800" cy="1363871"/>
          </a:xfrm>
        </p:grpSpPr>
        <p:sp>
          <p:nvSpPr>
            <p:cNvPr id="12" name="Freeform 12"/>
            <p:cNvSpPr/>
            <p:nvPr/>
          </p:nvSpPr>
          <p:spPr>
            <a:xfrm>
              <a:off x="0" y="0"/>
              <a:ext cx="3666800" cy="1363871"/>
            </a:xfrm>
            <a:custGeom>
              <a:avLst/>
              <a:gdLst/>
              <a:ahLst/>
              <a:cxnLst/>
              <a:rect l="l" t="t" r="r" b="b"/>
              <a:pathLst>
                <a:path w="3666800" h="1363871">
                  <a:moveTo>
                    <a:pt x="10009" y="0"/>
                  </a:moveTo>
                  <a:lnTo>
                    <a:pt x="3656790" y="0"/>
                  </a:lnTo>
                  <a:cubicBezTo>
                    <a:pt x="3662318" y="0"/>
                    <a:pt x="3666800" y="4481"/>
                    <a:pt x="3666800" y="10009"/>
                  </a:cubicBezTo>
                  <a:lnTo>
                    <a:pt x="3666800" y="1353861"/>
                  </a:lnTo>
                  <a:cubicBezTo>
                    <a:pt x="3666800" y="1356516"/>
                    <a:pt x="3665745" y="1359062"/>
                    <a:pt x="3663868" y="1360939"/>
                  </a:cubicBezTo>
                  <a:cubicBezTo>
                    <a:pt x="3661991" y="1362816"/>
                    <a:pt x="3659445" y="1363871"/>
                    <a:pt x="3656790" y="1363871"/>
                  </a:cubicBezTo>
                  <a:lnTo>
                    <a:pt x="10009" y="1363871"/>
                  </a:lnTo>
                  <a:cubicBezTo>
                    <a:pt x="7355" y="1363871"/>
                    <a:pt x="4809" y="1362816"/>
                    <a:pt x="2932" y="1360939"/>
                  </a:cubicBezTo>
                  <a:cubicBezTo>
                    <a:pt x="1055" y="1359062"/>
                    <a:pt x="0" y="1356516"/>
                    <a:pt x="0" y="1353861"/>
                  </a:cubicBezTo>
                  <a:lnTo>
                    <a:pt x="0" y="10009"/>
                  </a:lnTo>
                  <a:cubicBezTo>
                    <a:pt x="0" y="7355"/>
                    <a:pt x="1055" y="4809"/>
                    <a:pt x="2932" y="2932"/>
                  </a:cubicBezTo>
                  <a:cubicBezTo>
                    <a:pt x="4809" y="1055"/>
                    <a:pt x="7355" y="0"/>
                    <a:pt x="10009" y="0"/>
                  </a:cubicBezTo>
                  <a:close/>
                </a:path>
              </a:pathLst>
            </a:custGeom>
            <a:solidFill>
              <a:srgbClr val="032D59">
                <a:alpha val="92941"/>
              </a:srgbClr>
            </a:solidFill>
          </p:spPr>
          <p:txBody>
            <a:bodyPr/>
            <a:lstStyle/>
            <a:p>
              <a:endParaRPr lang="en-GB"/>
            </a:p>
          </p:txBody>
        </p:sp>
        <p:sp>
          <p:nvSpPr>
            <p:cNvPr id="13" name="TextBox 13"/>
            <p:cNvSpPr txBox="1"/>
            <p:nvPr/>
          </p:nvSpPr>
          <p:spPr>
            <a:xfrm>
              <a:off x="0" y="-38100"/>
              <a:ext cx="3666800" cy="1401971"/>
            </a:xfrm>
            <a:prstGeom prst="rect">
              <a:avLst/>
            </a:prstGeom>
          </p:spPr>
          <p:txBody>
            <a:bodyPr lIns="50800" tIns="50800" rIns="50800" bIns="50800" rtlCol="0" anchor="ctr"/>
            <a:lstStyle/>
            <a:p>
              <a:pPr algn="ctr">
                <a:lnSpc>
                  <a:spcPts val="3145"/>
                </a:lnSpc>
              </a:pPr>
              <a:endParaRPr/>
            </a:p>
          </p:txBody>
        </p:sp>
      </p:grpSp>
      <p:sp>
        <p:nvSpPr>
          <p:cNvPr id="14" name="TextBox 14"/>
          <p:cNvSpPr txBox="1"/>
          <p:nvPr/>
        </p:nvSpPr>
        <p:spPr>
          <a:xfrm>
            <a:off x="2253846" y="5240710"/>
            <a:ext cx="13742207" cy="3467424"/>
          </a:xfrm>
          <a:prstGeom prst="rect">
            <a:avLst/>
          </a:prstGeom>
        </p:spPr>
        <p:txBody>
          <a:bodyPr lIns="0" tIns="0" rIns="0" bIns="0" rtlCol="0" anchor="t">
            <a:spAutoFit/>
          </a:bodyPr>
          <a:lstStyle/>
          <a:p>
            <a:pPr algn="ctr">
              <a:lnSpc>
                <a:spcPts val="3871"/>
              </a:lnSpc>
            </a:pPr>
            <a:r>
              <a:rPr lang="en-GB" sz="2765">
                <a:solidFill>
                  <a:srgbClr val="FFFFFF"/>
                </a:solidFill>
                <a:latin typeface="Open Sans 1"/>
              </a:rPr>
              <a:t>Oceans</a:t>
            </a:r>
            <a:r>
              <a:rPr lang="en-US" sz="2765">
                <a:solidFill>
                  <a:srgbClr val="FFFFFF"/>
                </a:solidFill>
                <a:latin typeface="Open Sans 1"/>
              </a:rPr>
              <a:t> are incredibly important to people. They have an abundance of resources such as fish, oil, natural gas, sand, sediment and even marine diamond mining! </a:t>
            </a:r>
          </a:p>
          <a:p>
            <a:pPr algn="ctr">
              <a:lnSpc>
                <a:spcPts val="3871"/>
              </a:lnSpc>
            </a:pPr>
            <a:r>
              <a:rPr lang="en-US" sz="2750">
                <a:solidFill>
                  <a:srgbClr val="FFFFFF"/>
                </a:solidFill>
                <a:latin typeface="Open Sans 1"/>
              </a:rPr>
              <a:t>90% of things we own have travelled to us by ocean. We also use them to get places and some of us have holidays on and by them. </a:t>
            </a:r>
            <a:endParaRPr lang="en-US" sz="2750">
              <a:solidFill>
                <a:srgbClr val="FFFFFF"/>
              </a:solidFill>
              <a:latin typeface="Open Sans 1"/>
              <a:ea typeface="Open Sans 1"/>
              <a:cs typeface="Open Sans 1"/>
            </a:endParaRPr>
          </a:p>
          <a:p>
            <a:pPr algn="ctr">
              <a:lnSpc>
                <a:spcPts val="3871"/>
              </a:lnSpc>
            </a:pPr>
            <a:r>
              <a:rPr lang="en-US" sz="2750">
                <a:solidFill>
                  <a:srgbClr val="FFFFFF"/>
                </a:solidFill>
                <a:latin typeface="Open Sans 1 Bold"/>
              </a:rPr>
              <a:t>Task:</a:t>
            </a:r>
            <a:r>
              <a:rPr lang="en-US" sz="2750">
                <a:solidFill>
                  <a:srgbClr val="FFFFFF"/>
                </a:solidFill>
                <a:latin typeface="Open Sans 1"/>
              </a:rPr>
              <a:t>  Have a look at the different</a:t>
            </a:r>
            <a:r>
              <a:rPr lang="en-US" sz="2750">
                <a:solidFill>
                  <a:schemeClr val="bg1"/>
                </a:solidFill>
                <a:latin typeface="Open Sans 1"/>
              </a:rPr>
              <a:t> </a:t>
            </a:r>
            <a:r>
              <a:rPr lang="en-US" sz="2750" u="sng">
                <a:solidFill>
                  <a:schemeClr val="bg1"/>
                </a:solidFill>
                <a:latin typeface="Open Sans 1"/>
                <a:hlinkClick r:id="rId9" tooltip="https://www.vesselfinder.com">
                  <a:extLst>
                    <a:ext uri="{A12FA001-AC4F-418D-AE19-62706E023703}">
                      <ahyp:hlinkClr xmlns:ahyp="http://schemas.microsoft.com/office/drawing/2018/hyperlinkcolor" val="tx"/>
                    </a:ext>
                  </a:extLst>
                </a:hlinkClick>
              </a:rPr>
              <a:t>vessels</a:t>
            </a:r>
            <a:r>
              <a:rPr lang="en-US" sz="2750">
                <a:solidFill>
                  <a:schemeClr val="bg1"/>
                </a:solidFill>
                <a:latin typeface="Open Sans 1"/>
              </a:rPr>
              <a:t> </a:t>
            </a:r>
            <a:r>
              <a:rPr lang="en-US" sz="2750">
                <a:solidFill>
                  <a:srgbClr val="FFFFFF"/>
                </a:solidFill>
                <a:latin typeface="Open Sans 1"/>
              </a:rPr>
              <a:t>in our oceans today. Can you describe the patterns? What are the different </a:t>
            </a:r>
            <a:r>
              <a:rPr lang="en-GB" sz="2750">
                <a:solidFill>
                  <a:srgbClr val="FFFFFF"/>
                </a:solidFill>
                <a:latin typeface="Open Sans 1"/>
              </a:rPr>
              <a:t>colours</a:t>
            </a:r>
            <a:r>
              <a:rPr lang="en-US" sz="2750">
                <a:solidFill>
                  <a:srgbClr val="FFFFFF"/>
                </a:solidFill>
                <a:latin typeface="Open Sans 1"/>
              </a:rPr>
              <a:t> representing? Which is the </a:t>
            </a:r>
            <a:r>
              <a:rPr lang="en-US" sz="2750" err="1">
                <a:solidFill>
                  <a:srgbClr val="FFFFFF"/>
                </a:solidFill>
                <a:latin typeface="Open Sans 1"/>
              </a:rPr>
              <a:t>colour</a:t>
            </a:r>
            <a:r>
              <a:rPr lang="en-US" sz="2750">
                <a:solidFill>
                  <a:srgbClr val="FFFFFF"/>
                </a:solidFill>
                <a:latin typeface="Open Sans 1"/>
              </a:rPr>
              <a:t> you see the most / least? Why do you think that is?</a:t>
            </a:r>
            <a:endParaRPr lang="en-US" sz="2750">
              <a:solidFill>
                <a:srgbClr val="FFFFFF"/>
              </a:solidFill>
              <a:latin typeface="Open Sans 1"/>
              <a:ea typeface="Open Sans 1"/>
              <a:cs typeface="Open Sans 1"/>
            </a:endParaRPr>
          </a:p>
        </p:txBody>
      </p:sp>
      <p:sp>
        <p:nvSpPr>
          <p:cNvPr id="15" name="Freeform 15"/>
          <p:cNvSpPr/>
          <p:nvPr/>
        </p:nvSpPr>
        <p:spPr>
          <a:xfrm>
            <a:off x="13217097" y="189240"/>
            <a:ext cx="4935797" cy="3508903"/>
          </a:xfrm>
          <a:custGeom>
            <a:avLst/>
            <a:gdLst/>
            <a:ahLst/>
            <a:cxnLst/>
            <a:rect l="l" t="t" r="r" b="b"/>
            <a:pathLst>
              <a:path w="4935797" h="3508903">
                <a:moveTo>
                  <a:pt x="0" y="0"/>
                </a:moveTo>
                <a:lnTo>
                  <a:pt x="4935798" y="0"/>
                </a:lnTo>
                <a:lnTo>
                  <a:pt x="4935798" y="3508904"/>
                </a:lnTo>
                <a:lnTo>
                  <a:pt x="0" y="350890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6" name="TextBox 16"/>
          <p:cNvSpPr txBox="1"/>
          <p:nvPr/>
        </p:nvSpPr>
        <p:spPr>
          <a:xfrm>
            <a:off x="4486936" y="3964375"/>
            <a:ext cx="8730162" cy="1179125"/>
          </a:xfrm>
          <a:prstGeom prst="rect">
            <a:avLst/>
          </a:prstGeom>
        </p:spPr>
        <p:txBody>
          <a:bodyPr lIns="0" tIns="0" rIns="0" bIns="0" rtlCol="0" anchor="t">
            <a:spAutoFit/>
          </a:bodyPr>
          <a:lstStyle/>
          <a:p>
            <a:pPr marL="0" lvl="0" indent="0" algn="ctr">
              <a:lnSpc>
                <a:spcPts val="9558"/>
              </a:lnSpc>
              <a:spcBef>
                <a:spcPct val="0"/>
              </a:spcBef>
            </a:pPr>
            <a:r>
              <a:rPr lang="en-US" sz="6827">
                <a:solidFill>
                  <a:srgbClr val="F0F9FA"/>
                </a:solidFill>
                <a:latin typeface="Cocomat Pro Bold"/>
              </a:rPr>
              <a:t>Oceans and People</a:t>
            </a:r>
          </a:p>
        </p:txBody>
      </p:sp>
      <p:sp>
        <p:nvSpPr>
          <p:cNvPr id="17" name="TextBox 17"/>
          <p:cNvSpPr txBox="1"/>
          <p:nvPr/>
        </p:nvSpPr>
        <p:spPr>
          <a:xfrm>
            <a:off x="13565516" y="497970"/>
            <a:ext cx="4238961" cy="2842436"/>
          </a:xfrm>
          <a:prstGeom prst="rect">
            <a:avLst/>
          </a:prstGeom>
        </p:spPr>
        <p:txBody>
          <a:bodyPr lIns="0" tIns="0" rIns="0" bIns="0" rtlCol="0" anchor="t">
            <a:spAutoFit/>
          </a:bodyPr>
          <a:lstStyle/>
          <a:p>
            <a:pPr algn="ctr">
              <a:lnSpc>
                <a:spcPts val="4505"/>
              </a:lnSpc>
            </a:pPr>
            <a:r>
              <a:rPr lang="en-US" sz="3200">
                <a:solidFill>
                  <a:srgbClr val="FFFFFF"/>
                </a:solidFill>
                <a:latin typeface="Canva Sans Bold"/>
              </a:rPr>
              <a:t>Challenge:  </a:t>
            </a:r>
            <a:r>
              <a:rPr lang="en-US" sz="3200" i="1">
                <a:solidFill>
                  <a:srgbClr val="FFFFFF"/>
                </a:solidFill>
                <a:latin typeface="Canva Sans"/>
              </a:rPr>
              <a:t>The Sir David Attenborough </a:t>
            </a:r>
            <a:r>
              <a:rPr lang="en-US" sz="3200">
                <a:solidFill>
                  <a:srgbClr val="FFFFFF"/>
                </a:solidFill>
                <a:latin typeface="Canva Sans"/>
              </a:rPr>
              <a:t>is a British polar research ship. See if you can locate it. </a:t>
            </a:r>
          </a:p>
        </p:txBody>
      </p:sp>
      <p:sp>
        <p:nvSpPr>
          <p:cNvPr id="18" name="Freeform 18"/>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12"/>
            <a:stretch>
              <a:fillRect/>
            </a:stretch>
          </a:blipFill>
        </p:spPr>
        <p:txBody>
          <a:bodyPr/>
          <a:lstStyle/>
          <a:p>
            <a:endParaRPr lang="en-GB"/>
          </a:p>
        </p:txBody>
      </p:sp>
      <p:sp>
        <p:nvSpPr>
          <p:cNvPr id="19" name="Freeform 19"/>
          <p:cNvSpPr/>
          <p:nvPr/>
        </p:nvSpPr>
        <p:spPr>
          <a:xfrm>
            <a:off x="15921278" y="8669450"/>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13"/>
            <a:stretch>
              <a:fillRect/>
            </a:stretch>
          </a:blipFill>
        </p:spPr>
        <p:txBody>
          <a:bodyPr/>
          <a:lstStyle/>
          <a:p>
            <a:endParaRPr lang="en-GB"/>
          </a:p>
        </p:txBody>
      </p:sp>
      <p:sp>
        <p:nvSpPr>
          <p:cNvPr id="20" name="TextBox 19">
            <a:extLst>
              <a:ext uri="{FF2B5EF4-FFF2-40B4-BE49-F238E27FC236}">
                <a16:creationId xmlns:a16="http://schemas.microsoft.com/office/drawing/2014/main" id="{CFF9E645-D1B3-60C9-F70D-4119B6D33C8B}"/>
              </a:ext>
            </a:extLst>
          </p:cNvPr>
          <p:cNvSpPr txBox="1"/>
          <p:nvPr/>
        </p:nvSpPr>
        <p:spPr>
          <a:xfrm>
            <a:off x="133350" y="5468369"/>
            <a:ext cx="2011358" cy="246221"/>
          </a:xfrm>
          <a:prstGeom prst="rect">
            <a:avLst/>
          </a:prstGeom>
          <a:noFill/>
        </p:spPr>
        <p:txBody>
          <a:bodyPr wrap="square" rtlCol="0">
            <a:spAutoFit/>
          </a:bodyPr>
          <a:lstStyle/>
          <a:p>
            <a:r>
              <a:rPr lang="en-GB" sz="1000" i="1" dirty="0">
                <a:solidFill>
                  <a:schemeClr val="bg1"/>
                </a:solidFill>
              </a:rPr>
              <a:t>Image credit: </a:t>
            </a:r>
            <a:r>
              <a:rPr lang="en-GB" sz="1000" i="1" dirty="0" err="1">
                <a:solidFill>
                  <a:schemeClr val="bg1"/>
                </a:solidFill>
              </a:rPr>
              <a:t>Shasin</a:t>
            </a:r>
            <a:r>
              <a:rPr lang="en-GB" sz="1000" i="1" dirty="0">
                <a:solidFill>
                  <a:schemeClr val="bg1"/>
                </a:solidFill>
              </a:rPr>
              <a:t> </a:t>
            </a:r>
            <a:r>
              <a:rPr lang="en-GB" sz="1000" i="1" dirty="0" err="1">
                <a:solidFill>
                  <a:schemeClr val="bg1"/>
                </a:solidFill>
              </a:rPr>
              <a:t>Satuei</a:t>
            </a:r>
            <a:r>
              <a:rPr lang="en-GB" sz="1000" i="1" dirty="0">
                <a:solidFill>
                  <a:schemeClr val="bg1"/>
                </a:solidFill>
              </a:rPr>
              <a:t>, Pexels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2" name="Freeform 2"/>
          <p:cNvSpPr/>
          <p:nvPr/>
        </p:nvSpPr>
        <p:spPr>
          <a:xfrm>
            <a:off x="0" y="0"/>
            <a:ext cx="5588424" cy="10287000"/>
          </a:xfrm>
          <a:custGeom>
            <a:avLst/>
            <a:gdLst/>
            <a:ahLst/>
            <a:cxnLst/>
            <a:rect l="l" t="t" r="r" b="b"/>
            <a:pathLst>
              <a:path w="5588424" h="10287000">
                <a:moveTo>
                  <a:pt x="0" y="0"/>
                </a:moveTo>
                <a:lnTo>
                  <a:pt x="5588424" y="0"/>
                </a:lnTo>
                <a:lnTo>
                  <a:pt x="5588424" y="10287000"/>
                </a:lnTo>
                <a:lnTo>
                  <a:pt x="0" y="10287000"/>
                </a:lnTo>
                <a:lnTo>
                  <a:pt x="0" y="0"/>
                </a:lnTo>
                <a:close/>
              </a:path>
            </a:pathLst>
          </a:custGeom>
          <a:blipFill>
            <a:blip r:embed="rId3"/>
            <a:stretch>
              <a:fillRect l="-14010" r="-162105"/>
            </a:stretch>
          </a:blipFill>
        </p:spPr>
        <p:txBody>
          <a:bodyPr/>
          <a:lstStyle/>
          <a:p>
            <a:endParaRPr lang="en-GB"/>
          </a:p>
        </p:txBody>
      </p:sp>
      <p:grpSp>
        <p:nvGrpSpPr>
          <p:cNvPr id="3" name="Group 3"/>
          <p:cNvGrpSpPr/>
          <p:nvPr/>
        </p:nvGrpSpPr>
        <p:grpSpPr>
          <a:xfrm>
            <a:off x="5955995" y="2664146"/>
            <a:ext cx="6466162" cy="2935483"/>
            <a:chOff x="0" y="0"/>
            <a:chExt cx="8621549" cy="3913979"/>
          </a:xfrm>
        </p:grpSpPr>
        <p:grpSp>
          <p:nvGrpSpPr>
            <p:cNvPr id="4" name="Group 4"/>
            <p:cNvGrpSpPr/>
            <p:nvPr/>
          </p:nvGrpSpPr>
          <p:grpSpPr>
            <a:xfrm>
              <a:off x="0" y="0"/>
              <a:ext cx="3107315" cy="890115"/>
              <a:chOff x="0" y="0"/>
              <a:chExt cx="1698488" cy="486545"/>
            </a:xfrm>
          </p:grpSpPr>
          <p:sp>
            <p:nvSpPr>
              <p:cNvPr id="5" name="Freeform 5"/>
              <p:cNvSpPr/>
              <p:nvPr/>
            </p:nvSpPr>
            <p:spPr>
              <a:xfrm>
                <a:off x="0" y="0"/>
                <a:ext cx="1698488" cy="486545"/>
              </a:xfrm>
              <a:custGeom>
                <a:avLst/>
                <a:gdLst/>
                <a:ahLst/>
                <a:cxnLst/>
                <a:rect l="l" t="t" r="r" b="b"/>
                <a:pathLst>
                  <a:path w="1698488" h="486545">
                    <a:moveTo>
                      <a:pt x="102983" y="0"/>
                    </a:moveTo>
                    <a:lnTo>
                      <a:pt x="1595505" y="0"/>
                    </a:lnTo>
                    <a:cubicBezTo>
                      <a:pt x="1622818" y="0"/>
                      <a:pt x="1649012" y="10850"/>
                      <a:pt x="1668325" y="30163"/>
                    </a:cubicBezTo>
                    <a:cubicBezTo>
                      <a:pt x="1687638" y="49476"/>
                      <a:pt x="1698488" y="75670"/>
                      <a:pt x="1698488" y="102983"/>
                    </a:cubicBezTo>
                    <a:lnTo>
                      <a:pt x="1698488" y="383563"/>
                    </a:lnTo>
                    <a:cubicBezTo>
                      <a:pt x="1698488" y="410876"/>
                      <a:pt x="1687638" y="437069"/>
                      <a:pt x="1668325" y="456383"/>
                    </a:cubicBezTo>
                    <a:cubicBezTo>
                      <a:pt x="1649012" y="475695"/>
                      <a:pt x="1622818" y="486545"/>
                      <a:pt x="1595505" y="486545"/>
                    </a:cubicBezTo>
                    <a:lnTo>
                      <a:pt x="102983" y="486545"/>
                    </a:lnTo>
                    <a:cubicBezTo>
                      <a:pt x="75670" y="486545"/>
                      <a:pt x="49476" y="475695"/>
                      <a:pt x="30163" y="456383"/>
                    </a:cubicBezTo>
                    <a:cubicBezTo>
                      <a:pt x="10850" y="437069"/>
                      <a:pt x="0" y="410876"/>
                      <a:pt x="0" y="383563"/>
                    </a:cubicBezTo>
                    <a:lnTo>
                      <a:pt x="0" y="102983"/>
                    </a:lnTo>
                    <a:cubicBezTo>
                      <a:pt x="0" y="75670"/>
                      <a:pt x="10850" y="49476"/>
                      <a:pt x="30163" y="30163"/>
                    </a:cubicBezTo>
                    <a:cubicBezTo>
                      <a:pt x="49476" y="10850"/>
                      <a:pt x="75670" y="0"/>
                      <a:pt x="102983" y="0"/>
                    </a:cubicBezTo>
                    <a:close/>
                  </a:path>
                </a:pathLst>
              </a:custGeom>
              <a:solidFill>
                <a:srgbClr val="189FDA"/>
              </a:solidFill>
              <a:ln cap="rnd">
                <a:noFill/>
                <a:prstDash val="solid"/>
                <a:round/>
              </a:ln>
            </p:spPr>
            <p:txBody>
              <a:bodyPr/>
              <a:lstStyle/>
              <a:p>
                <a:endParaRPr lang="en-GB"/>
              </a:p>
            </p:txBody>
          </p:sp>
          <p:sp>
            <p:nvSpPr>
              <p:cNvPr id="6" name="TextBox 6"/>
              <p:cNvSpPr txBox="1"/>
              <p:nvPr/>
            </p:nvSpPr>
            <p:spPr>
              <a:xfrm>
                <a:off x="0" y="-38100"/>
                <a:ext cx="1698488" cy="524645"/>
              </a:xfrm>
              <a:prstGeom prst="rect">
                <a:avLst/>
              </a:prstGeom>
            </p:spPr>
            <p:txBody>
              <a:bodyPr lIns="50800" tIns="50800" rIns="50800" bIns="50800" rtlCol="0" anchor="ctr"/>
              <a:lstStyle/>
              <a:p>
                <a:pPr marL="0" lvl="1" indent="0" algn="ctr">
                  <a:lnSpc>
                    <a:spcPts val="3425"/>
                  </a:lnSpc>
                  <a:spcBef>
                    <a:spcPct val="0"/>
                  </a:spcBef>
                </a:pPr>
                <a:r>
                  <a:rPr lang="en-US" sz="2447">
                    <a:solidFill>
                      <a:srgbClr val="FFFFFF"/>
                    </a:solidFill>
                    <a:latin typeface="Open Sans 1 Bold"/>
                  </a:rPr>
                  <a:t>Task 1</a:t>
                </a:r>
              </a:p>
            </p:txBody>
          </p:sp>
        </p:grpSp>
        <p:sp>
          <p:nvSpPr>
            <p:cNvPr id="7" name="TextBox 7"/>
            <p:cNvSpPr txBox="1"/>
            <p:nvPr/>
          </p:nvSpPr>
          <p:spPr>
            <a:xfrm>
              <a:off x="91907" y="1131250"/>
              <a:ext cx="8529642" cy="2782729"/>
            </a:xfrm>
            <a:prstGeom prst="rect">
              <a:avLst/>
            </a:prstGeom>
          </p:spPr>
          <p:txBody>
            <a:bodyPr lIns="0" tIns="0" rIns="0" bIns="0" rtlCol="0" anchor="t">
              <a:spAutoFit/>
            </a:bodyPr>
            <a:lstStyle/>
            <a:p>
              <a:pPr algn="l">
                <a:lnSpc>
                  <a:spcPts val="3251"/>
                </a:lnSpc>
              </a:pPr>
              <a:r>
                <a:rPr lang="en-US" sz="2322" u="none" strike="noStrike" dirty="0">
                  <a:solidFill>
                    <a:srgbClr val="FFFFFF"/>
                  </a:solidFill>
                  <a:latin typeface="Open Sans 1"/>
                </a:rPr>
                <a:t>Take a closer look at the images you linked on the map at the start of the lesson. </a:t>
              </a:r>
            </a:p>
            <a:p>
              <a:pPr algn="l">
                <a:lnSpc>
                  <a:spcPts val="3251"/>
                </a:lnSpc>
              </a:pPr>
              <a:r>
                <a:rPr lang="en-US" sz="2322" u="none" strike="noStrike" dirty="0">
                  <a:solidFill>
                    <a:srgbClr val="FFFFFF"/>
                  </a:solidFill>
                  <a:latin typeface="Open Sans 1"/>
                </a:rPr>
                <a:t>Can you describe the features of each one? Think about the marine life you can or might see. </a:t>
              </a:r>
            </a:p>
          </p:txBody>
        </p:sp>
      </p:grpSp>
      <p:grpSp>
        <p:nvGrpSpPr>
          <p:cNvPr id="8" name="Group 8"/>
          <p:cNvGrpSpPr/>
          <p:nvPr/>
        </p:nvGrpSpPr>
        <p:grpSpPr>
          <a:xfrm>
            <a:off x="5932882" y="6022963"/>
            <a:ext cx="7272595" cy="2392046"/>
            <a:chOff x="0" y="0"/>
            <a:chExt cx="9696794" cy="3189396"/>
          </a:xfrm>
        </p:grpSpPr>
        <p:grpSp>
          <p:nvGrpSpPr>
            <p:cNvPr id="9" name="Group 9"/>
            <p:cNvGrpSpPr/>
            <p:nvPr/>
          </p:nvGrpSpPr>
          <p:grpSpPr>
            <a:xfrm>
              <a:off x="0" y="0"/>
              <a:ext cx="3107315" cy="890115"/>
              <a:chOff x="0" y="0"/>
              <a:chExt cx="1698488" cy="486545"/>
            </a:xfrm>
          </p:grpSpPr>
          <p:sp>
            <p:nvSpPr>
              <p:cNvPr id="10" name="Freeform 10"/>
              <p:cNvSpPr/>
              <p:nvPr/>
            </p:nvSpPr>
            <p:spPr>
              <a:xfrm>
                <a:off x="0" y="0"/>
                <a:ext cx="1698488" cy="486545"/>
              </a:xfrm>
              <a:custGeom>
                <a:avLst/>
                <a:gdLst/>
                <a:ahLst/>
                <a:cxnLst/>
                <a:rect l="l" t="t" r="r" b="b"/>
                <a:pathLst>
                  <a:path w="1698488" h="486545">
                    <a:moveTo>
                      <a:pt x="102983" y="0"/>
                    </a:moveTo>
                    <a:lnTo>
                      <a:pt x="1595505" y="0"/>
                    </a:lnTo>
                    <a:cubicBezTo>
                      <a:pt x="1622818" y="0"/>
                      <a:pt x="1649012" y="10850"/>
                      <a:pt x="1668325" y="30163"/>
                    </a:cubicBezTo>
                    <a:cubicBezTo>
                      <a:pt x="1687638" y="49476"/>
                      <a:pt x="1698488" y="75670"/>
                      <a:pt x="1698488" y="102983"/>
                    </a:cubicBezTo>
                    <a:lnTo>
                      <a:pt x="1698488" y="383563"/>
                    </a:lnTo>
                    <a:cubicBezTo>
                      <a:pt x="1698488" y="410876"/>
                      <a:pt x="1687638" y="437069"/>
                      <a:pt x="1668325" y="456383"/>
                    </a:cubicBezTo>
                    <a:cubicBezTo>
                      <a:pt x="1649012" y="475695"/>
                      <a:pt x="1622818" y="486545"/>
                      <a:pt x="1595505" y="486545"/>
                    </a:cubicBezTo>
                    <a:lnTo>
                      <a:pt x="102983" y="486545"/>
                    </a:lnTo>
                    <a:cubicBezTo>
                      <a:pt x="75670" y="486545"/>
                      <a:pt x="49476" y="475695"/>
                      <a:pt x="30163" y="456383"/>
                    </a:cubicBezTo>
                    <a:cubicBezTo>
                      <a:pt x="10850" y="437069"/>
                      <a:pt x="0" y="410876"/>
                      <a:pt x="0" y="383563"/>
                    </a:cubicBezTo>
                    <a:lnTo>
                      <a:pt x="0" y="102983"/>
                    </a:lnTo>
                    <a:cubicBezTo>
                      <a:pt x="0" y="75670"/>
                      <a:pt x="10850" y="49476"/>
                      <a:pt x="30163" y="30163"/>
                    </a:cubicBezTo>
                    <a:cubicBezTo>
                      <a:pt x="49476" y="10850"/>
                      <a:pt x="75670" y="0"/>
                      <a:pt x="102983" y="0"/>
                    </a:cubicBezTo>
                    <a:close/>
                  </a:path>
                </a:pathLst>
              </a:custGeom>
              <a:solidFill>
                <a:srgbClr val="189FDA"/>
              </a:solidFill>
              <a:ln cap="rnd">
                <a:noFill/>
                <a:prstDash val="solid"/>
                <a:round/>
              </a:ln>
            </p:spPr>
            <p:txBody>
              <a:bodyPr/>
              <a:lstStyle/>
              <a:p>
                <a:endParaRPr lang="en-GB"/>
              </a:p>
            </p:txBody>
          </p:sp>
          <p:sp>
            <p:nvSpPr>
              <p:cNvPr id="11" name="TextBox 11"/>
              <p:cNvSpPr txBox="1"/>
              <p:nvPr/>
            </p:nvSpPr>
            <p:spPr>
              <a:xfrm>
                <a:off x="0" y="-38100"/>
                <a:ext cx="1698488" cy="524645"/>
              </a:xfrm>
              <a:prstGeom prst="rect">
                <a:avLst/>
              </a:prstGeom>
            </p:spPr>
            <p:txBody>
              <a:bodyPr lIns="50800" tIns="50800" rIns="50800" bIns="50800" rtlCol="0" anchor="ctr"/>
              <a:lstStyle/>
              <a:p>
                <a:pPr marL="0" lvl="1" indent="0" algn="ctr">
                  <a:lnSpc>
                    <a:spcPts val="3425"/>
                  </a:lnSpc>
                  <a:spcBef>
                    <a:spcPct val="0"/>
                  </a:spcBef>
                </a:pPr>
                <a:r>
                  <a:rPr lang="en-US" sz="2447">
                    <a:solidFill>
                      <a:srgbClr val="FFFFFF"/>
                    </a:solidFill>
                    <a:latin typeface="Open Sans 1 Bold"/>
                  </a:rPr>
                  <a:t>Task 2</a:t>
                </a:r>
              </a:p>
            </p:txBody>
          </p:sp>
        </p:grpSp>
        <p:sp>
          <p:nvSpPr>
            <p:cNvPr id="12" name="TextBox 12"/>
            <p:cNvSpPr txBox="1"/>
            <p:nvPr/>
          </p:nvSpPr>
          <p:spPr>
            <a:xfrm>
              <a:off x="30816" y="970926"/>
              <a:ext cx="9665978" cy="2218470"/>
            </a:xfrm>
            <a:prstGeom prst="rect">
              <a:avLst/>
            </a:prstGeom>
          </p:spPr>
          <p:txBody>
            <a:bodyPr lIns="0" tIns="0" rIns="0" bIns="0" rtlCol="0" anchor="t">
              <a:spAutoFit/>
            </a:bodyPr>
            <a:lstStyle/>
            <a:p>
              <a:pPr algn="l">
                <a:lnSpc>
                  <a:spcPts val="3251"/>
                </a:lnSpc>
              </a:pPr>
              <a:r>
                <a:rPr lang="en-GB" sz="2322" dirty="0">
                  <a:solidFill>
                    <a:srgbClr val="FFFFFF"/>
                  </a:solidFill>
                  <a:latin typeface="Open Sans 1"/>
                </a:rPr>
                <a:t>Complete the table below to identify at least ONE similarity and ONE difference between each image. Add the differences at the top of the table and the similarities at the bottom. </a:t>
              </a:r>
              <a:endParaRPr lang="en-US" sz="2322" dirty="0">
                <a:solidFill>
                  <a:srgbClr val="FFFFFF"/>
                </a:solidFill>
                <a:latin typeface="Open Sans 1"/>
              </a:endParaRPr>
            </a:p>
          </p:txBody>
        </p:sp>
      </p:grpSp>
      <p:sp>
        <p:nvSpPr>
          <p:cNvPr id="13" name="Freeform 13"/>
          <p:cNvSpPr/>
          <p:nvPr/>
        </p:nvSpPr>
        <p:spPr>
          <a:xfrm>
            <a:off x="12422156" y="1691227"/>
            <a:ext cx="5656917" cy="3281012"/>
          </a:xfrm>
          <a:custGeom>
            <a:avLst/>
            <a:gdLst/>
            <a:ahLst/>
            <a:cxnLst/>
            <a:rect l="l" t="t" r="r" b="b"/>
            <a:pathLst>
              <a:path w="5656917" h="3281012">
                <a:moveTo>
                  <a:pt x="0" y="0"/>
                </a:moveTo>
                <a:lnTo>
                  <a:pt x="5656917" y="0"/>
                </a:lnTo>
                <a:lnTo>
                  <a:pt x="5656917" y="3281011"/>
                </a:lnTo>
                <a:lnTo>
                  <a:pt x="0" y="3281011"/>
                </a:lnTo>
                <a:lnTo>
                  <a:pt x="0" y="0"/>
                </a:lnTo>
                <a:close/>
              </a:path>
            </a:pathLst>
          </a:custGeom>
          <a:blipFill>
            <a:blip r:embed="rId4"/>
            <a:stretch>
              <a:fillRect/>
            </a:stretch>
          </a:blipFill>
        </p:spPr>
        <p:txBody>
          <a:bodyPr/>
          <a:lstStyle/>
          <a:p>
            <a:endParaRPr lang="en-GB"/>
          </a:p>
        </p:txBody>
      </p:sp>
      <p:sp>
        <p:nvSpPr>
          <p:cNvPr id="14" name="Freeform 14"/>
          <p:cNvSpPr/>
          <p:nvPr/>
        </p:nvSpPr>
        <p:spPr>
          <a:xfrm>
            <a:off x="15073090" y="6022963"/>
            <a:ext cx="3208141" cy="5068700"/>
          </a:xfrm>
          <a:custGeom>
            <a:avLst/>
            <a:gdLst/>
            <a:ahLst/>
            <a:cxnLst/>
            <a:rect l="l" t="t" r="r" b="b"/>
            <a:pathLst>
              <a:path w="3208141" h="5068700">
                <a:moveTo>
                  <a:pt x="0" y="0"/>
                </a:moveTo>
                <a:lnTo>
                  <a:pt x="3208141" y="0"/>
                </a:lnTo>
                <a:lnTo>
                  <a:pt x="3208141" y="5068700"/>
                </a:lnTo>
                <a:lnTo>
                  <a:pt x="0" y="5068700"/>
                </a:lnTo>
                <a:lnTo>
                  <a:pt x="0" y="0"/>
                </a:lnTo>
                <a:close/>
              </a:path>
            </a:pathLst>
          </a:custGeom>
          <a:blipFill>
            <a:blip r:embed="rId5"/>
            <a:stretch>
              <a:fillRect/>
            </a:stretch>
          </a:blipFill>
        </p:spPr>
        <p:txBody>
          <a:bodyPr/>
          <a:lstStyle/>
          <a:p>
            <a:endParaRPr lang="en-GB"/>
          </a:p>
        </p:txBody>
      </p:sp>
      <p:sp>
        <p:nvSpPr>
          <p:cNvPr id="15" name="Freeform 15"/>
          <p:cNvSpPr/>
          <p:nvPr/>
        </p:nvSpPr>
        <p:spPr>
          <a:xfrm>
            <a:off x="4280759" y="6842820"/>
            <a:ext cx="2615329" cy="3899746"/>
          </a:xfrm>
          <a:custGeom>
            <a:avLst/>
            <a:gdLst/>
            <a:ahLst/>
            <a:cxnLst/>
            <a:rect l="l" t="t" r="r" b="b"/>
            <a:pathLst>
              <a:path w="2615329" h="3899746">
                <a:moveTo>
                  <a:pt x="0" y="0"/>
                </a:moveTo>
                <a:lnTo>
                  <a:pt x="2615329" y="0"/>
                </a:lnTo>
                <a:lnTo>
                  <a:pt x="2615329" y="3899747"/>
                </a:lnTo>
                <a:lnTo>
                  <a:pt x="0" y="3899747"/>
                </a:lnTo>
                <a:lnTo>
                  <a:pt x="0" y="0"/>
                </a:lnTo>
                <a:close/>
              </a:path>
            </a:pathLst>
          </a:custGeom>
          <a:blipFill>
            <a:blip r:embed="rId6"/>
            <a:stretch>
              <a:fillRect/>
            </a:stretch>
          </a:blipFill>
        </p:spPr>
        <p:txBody>
          <a:bodyPr/>
          <a:lstStyle/>
          <a:p>
            <a:endParaRPr lang="en-GB"/>
          </a:p>
        </p:txBody>
      </p:sp>
      <p:sp>
        <p:nvSpPr>
          <p:cNvPr id="16" name="Freeform 16"/>
          <p:cNvSpPr/>
          <p:nvPr/>
        </p:nvSpPr>
        <p:spPr>
          <a:xfrm>
            <a:off x="13274408" y="8590560"/>
            <a:ext cx="1732007" cy="2736483"/>
          </a:xfrm>
          <a:custGeom>
            <a:avLst/>
            <a:gdLst/>
            <a:ahLst/>
            <a:cxnLst/>
            <a:rect l="l" t="t" r="r" b="b"/>
            <a:pathLst>
              <a:path w="1732007" h="2736483">
                <a:moveTo>
                  <a:pt x="0" y="0"/>
                </a:moveTo>
                <a:lnTo>
                  <a:pt x="1732007" y="0"/>
                </a:lnTo>
                <a:lnTo>
                  <a:pt x="1732007" y="2736484"/>
                </a:lnTo>
                <a:lnTo>
                  <a:pt x="0" y="2736484"/>
                </a:lnTo>
                <a:lnTo>
                  <a:pt x="0" y="0"/>
                </a:lnTo>
                <a:close/>
              </a:path>
            </a:pathLst>
          </a:custGeom>
          <a:blipFill>
            <a:blip r:embed="rId5"/>
            <a:stretch>
              <a:fillRect/>
            </a:stretch>
          </a:blipFill>
        </p:spPr>
        <p:txBody>
          <a:bodyPr/>
          <a:lstStyle/>
          <a:p>
            <a:endParaRPr lang="en-GB"/>
          </a:p>
        </p:txBody>
      </p:sp>
      <p:sp>
        <p:nvSpPr>
          <p:cNvPr id="17" name="Freeform 17"/>
          <p:cNvSpPr/>
          <p:nvPr/>
        </p:nvSpPr>
        <p:spPr>
          <a:xfrm>
            <a:off x="13992687" y="-6519027"/>
            <a:ext cx="8345920" cy="8469107"/>
          </a:xfrm>
          <a:custGeom>
            <a:avLst/>
            <a:gdLst/>
            <a:ahLst/>
            <a:cxnLst/>
            <a:rect l="l" t="t" r="r" b="b"/>
            <a:pathLst>
              <a:path w="8345920" h="8469107">
                <a:moveTo>
                  <a:pt x="0" y="0"/>
                </a:moveTo>
                <a:lnTo>
                  <a:pt x="8345920" y="0"/>
                </a:lnTo>
                <a:lnTo>
                  <a:pt x="8345920" y="8469107"/>
                </a:lnTo>
                <a:lnTo>
                  <a:pt x="0" y="8469107"/>
                </a:lnTo>
                <a:lnTo>
                  <a:pt x="0" y="0"/>
                </a:lnTo>
                <a:close/>
              </a:path>
            </a:pathLst>
          </a:custGeom>
          <a:blipFill>
            <a:blip r:embed="rId7">
              <a:alphaModFix amt="23000"/>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8" name="TextBox 18"/>
          <p:cNvSpPr txBox="1"/>
          <p:nvPr/>
        </p:nvSpPr>
        <p:spPr>
          <a:xfrm>
            <a:off x="5932882" y="384204"/>
            <a:ext cx="7715346" cy="1794167"/>
          </a:xfrm>
          <a:prstGeom prst="rect">
            <a:avLst/>
          </a:prstGeom>
        </p:spPr>
        <p:txBody>
          <a:bodyPr lIns="0" tIns="0" rIns="0" bIns="0" rtlCol="0" anchor="t">
            <a:spAutoFit/>
          </a:bodyPr>
          <a:lstStyle/>
          <a:p>
            <a:pPr marL="0" lvl="0" indent="0" algn="l">
              <a:lnSpc>
                <a:spcPts val="7158"/>
              </a:lnSpc>
              <a:spcBef>
                <a:spcPct val="0"/>
              </a:spcBef>
            </a:pPr>
            <a:r>
              <a:rPr lang="en-US" sz="5113">
                <a:solidFill>
                  <a:srgbClr val="F0F9FA"/>
                </a:solidFill>
                <a:latin typeface="Cocomat Pro Bold"/>
              </a:rPr>
              <a:t>Let’s take a closer look at the Oceans</a:t>
            </a:r>
          </a:p>
        </p:txBody>
      </p:sp>
      <p:sp>
        <p:nvSpPr>
          <p:cNvPr id="19" name="Freeform 19"/>
          <p:cNvSpPr/>
          <p:nvPr/>
        </p:nvSpPr>
        <p:spPr>
          <a:xfrm>
            <a:off x="169029" y="8588666"/>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9"/>
            <a:stretch>
              <a:fillRect/>
            </a:stretch>
          </a:blipFill>
        </p:spPr>
        <p:txBody>
          <a:bodyPr/>
          <a:lstStyle/>
          <a:p>
            <a:endParaRPr lang="en-GB"/>
          </a:p>
        </p:txBody>
      </p:sp>
      <p:sp>
        <p:nvSpPr>
          <p:cNvPr id="20" name="Freeform 20"/>
          <p:cNvSpPr/>
          <p:nvPr/>
        </p:nvSpPr>
        <p:spPr>
          <a:xfrm>
            <a:off x="15782032" y="8565023"/>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10"/>
            <a:stretch>
              <a:fillRect/>
            </a:stretch>
          </a:blipFill>
        </p:spPr>
        <p:txBody>
          <a:bodyPr/>
          <a:lstStyle/>
          <a:p>
            <a:endParaRPr lang="en-GB"/>
          </a:p>
        </p:txBody>
      </p:sp>
      <p:sp>
        <p:nvSpPr>
          <p:cNvPr id="21" name="TextBox 20">
            <a:extLst>
              <a:ext uri="{FF2B5EF4-FFF2-40B4-BE49-F238E27FC236}">
                <a16:creationId xmlns:a16="http://schemas.microsoft.com/office/drawing/2014/main" id="{A05D800E-98D2-3DDE-D5A4-54A1DE12C8A3}"/>
              </a:ext>
            </a:extLst>
          </p:cNvPr>
          <p:cNvSpPr txBox="1"/>
          <p:nvPr/>
        </p:nvSpPr>
        <p:spPr>
          <a:xfrm>
            <a:off x="3097063" y="9666894"/>
            <a:ext cx="1283507" cy="400110"/>
          </a:xfrm>
          <a:prstGeom prst="rect">
            <a:avLst/>
          </a:prstGeom>
          <a:noFill/>
        </p:spPr>
        <p:txBody>
          <a:bodyPr wrap="square" rtlCol="0">
            <a:spAutoFit/>
          </a:bodyPr>
          <a:lstStyle/>
          <a:p>
            <a:r>
              <a:rPr lang="en-GB" sz="1000" i="1" dirty="0">
                <a:solidFill>
                  <a:schemeClr val="bg1"/>
                </a:solidFill>
              </a:rPr>
              <a:t>Image credit: Samson Bush, Pexels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32D59"/>
        </a:solidFill>
        <a:effectLst/>
      </p:bgPr>
    </p:bg>
    <p:spTree>
      <p:nvGrpSpPr>
        <p:cNvPr id="1" name=""/>
        <p:cNvGrpSpPr/>
        <p:nvPr/>
      </p:nvGrpSpPr>
      <p:grpSpPr>
        <a:xfrm>
          <a:off x="0" y="0"/>
          <a:ext cx="0" cy="0"/>
          <a:chOff x="0" y="0"/>
          <a:chExt cx="0" cy="0"/>
        </a:xfrm>
      </p:grpSpPr>
      <p:sp>
        <p:nvSpPr>
          <p:cNvPr id="2" name="Freeform 2"/>
          <p:cNvSpPr/>
          <p:nvPr/>
        </p:nvSpPr>
        <p:spPr>
          <a:xfrm>
            <a:off x="-2487995" y="-2998787"/>
            <a:ext cx="7033390" cy="7137204"/>
          </a:xfrm>
          <a:custGeom>
            <a:avLst/>
            <a:gdLst/>
            <a:ahLst/>
            <a:cxnLst/>
            <a:rect l="l" t="t" r="r" b="b"/>
            <a:pathLst>
              <a:path w="7033390" h="7137204">
                <a:moveTo>
                  <a:pt x="0" y="0"/>
                </a:moveTo>
                <a:lnTo>
                  <a:pt x="7033390" y="0"/>
                </a:lnTo>
                <a:lnTo>
                  <a:pt x="7033390" y="7137203"/>
                </a:lnTo>
                <a:lnTo>
                  <a:pt x="0" y="7137203"/>
                </a:lnTo>
                <a:lnTo>
                  <a:pt x="0" y="0"/>
                </a:lnTo>
                <a:close/>
              </a:path>
            </a:pathLst>
          </a:custGeom>
          <a:blipFill>
            <a:blip r:embed="rId3">
              <a:alphaModFix amt="23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Freeform 3"/>
          <p:cNvSpPr/>
          <p:nvPr/>
        </p:nvSpPr>
        <p:spPr>
          <a:xfrm flipH="1">
            <a:off x="15570529" y="-2161370"/>
            <a:ext cx="3377542" cy="4710414"/>
          </a:xfrm>
          <a:custGeom>
            <a:avLst/>
            <a:gdLst/>
            <a:ahLst/>
            <a:cxnLst/>
            <a:rect l="l" t="t" r="r" b="b"/>
            <a:pathLst>
              <a:path w="3377542" h="4710414">
                <a:moveTo>
                  <a:pt x="3377542" y="0"/>
                </a:moveTo>
                <a:lnTo>
                  <a:pt x="0" y="0"/>
                </a:lnTo>
                <a:lnTo>
                  <a:pt x="0" y="4710415"/>
                </a:lnTo>
                <a:lnTo>
                  <a:pt x="3377542" y="4710415"/>
                </a:lnTo>
                <a:lnTo>
                  <a:pt x="3377542" y="0"/>
                </a:lnTo>
                <a:close/>
              </a:path>
            </a:pathLst>
          </a:custGeom>
          <a:blipFill>
            <a:blip r:embed="rId5"/>
            <a:stretch>
              <a:fillRect/>
            </a:stretch>
          </a:blipFill>
        </p:spPr>
        <p:txBody>
          <a:bodyPr/>
          <a:lstStyle/>
          <a:p>
            <a:endParaRPr lang="en-GB"/>
          </a:p>
        </p:txBody>
      </p:sp>
      <p:sp>
        <p:nvSpPr>
          <p:cNvPr id="4" name="Freeform 4"/>
          <p:cNvSpPr/>
          <p:nvPr/>
        </p:nvSpPr>
        <p:spPr>
          <a:xfrm>
            <a:off x="491957" y="2885915"/>
            <a:ext cx="1762498" cy="1766216"/>
          </a:xfrm>
          <a:custGeom>
            <a:avLst/>
            <a:gdLst/>
            <a:ahLst/>
            <a:cxnLst/>
            <a:rect l="l" t="t" r="r" b="b"/>
            <a:pathLst>
              <a:path w="1762498" h="1766216">
                <a:moveTo>
                  <a:pt x="0" y="0"/>
                </a:moveTo>
                <a:lnTo>
                  <a:pt x="1762498" y="0"/>
                </a:lnTo>
                <a:lnTo>
                  <a:pt x="1762498" y="1766216"/>
                </a:lnTo>
                <a:lnTo>
                  <a:pt x="0" y="1766216"/>
                </a:lnTo>
                <a:lnTo>
                  <a:pt x="0" y="0"/>
                </a:lnTo>
                <a:close/>
              </a:path>
            </a:pathLst>
          </a:custGeom>
          <a:blipFill>
            <a:blip r:embed="rId6"/>
            <a:stretch>
              <a:fillRect/>
            </a:stretch>
          </a:blipFill>
        </p:spPr>
        <p:txBody>
          <a:bodyPr/>
          <a:lstStyle/>
          <a:p>
            <a:endParaRPr lang="en-GB"/>
          </a:p>
        </p:txBody>
      </p:sp>
      <p:sp>
        <p:nvSpPr>
          <p:cNvPr id="5" name="Freeform 5"/>
          <p:cNvSpPr/>
          <p:nvPr/>
        </p:nvSpPr>
        <p:spPr>
          <a:xfrm>
            <a:off x="-255708" y="4874698"/>
            <a:ext cx="3777050" cy="5632001"/>
          </a:xfrm>
          <a:custGeom>
            <a:avLst/>
            <a:gdLst/>
            <a:ahLst/>
            <a:cxnLst/>
            <a:rect l="l" t="t" r="r" b="b"/>
            <a:pathLst>
              <a:path w="3777050" h="5632001">
                <a:moveTo>
                  <a:pt x="0" y="0"/>
                </a:moveTo>
                <a:lnTo>
                  <a:pt x="3777049" y="0"/>
                </a:lnTo>
                <a:lnTo>
                  <a:pt x="3777049" y="5632001"/>
                </a:lnTo>
                <a:lnTo>
                  <a:pt x="0" y="5632001"/>
                </a:lnTo>
                <a:lnTo>
                  <a:pt x="0" y="0"/>
                </a:lnTo>
                <a:close/>
              </a:path>
            </a:pathLst>
          </a:custGeom>
          <a:blipFill>
            <a:blip r:embed="rId7"/>
            <a:stretch>
              <a:fillRect/>
            </a:stretch>
          </a:blipFill>
        </p:spPr>
        <p:txBody>
          <a:bodyPr/>
          <a:lstStyle/>
          <a:p>
            <a:endParaRPr lang="en-GB"/>
          </a:p>
        </p:txBody>
      </p:sp>
      <p:sp>
        <p:nvSpPr>
          <p:cNvPr id="6" name="Freeform 6"/>
          <p:cNvSpPr/>
          <p:nvPr/>
        </p:nvSpPr>
        <p:spPr>
          <a:xfrm>
            <a:off x="11001129" y="1028700"/>
            <a:ext cx="7180326" cy="8229600"/>
          </a:xfrm>
          <a:custGeom>
            <a:avLst/>
            <a:gdLst/>
            <a:ahLst/>
            <a:cxnLst/>
            <a:rect l="l" t="t" r="r" b="b"/>
            <a:pathLst>
              <a:path w="7180326" h="8229600">
                <a:moveTo>
                  <a:pt x="0" y="0"/>
                </a:moveTo>
                <a:lnTo>
                  <a:pt x="7180326" y="0"/>
                </a:lnTo>
                <a:lnTo>
                  <a:pt x="7180326" y="8229600"/>
                </a:lnTo>
                <a:lnTo>
                  <a:pt x="0" y="8229600"/>
                </a:lnTo>
                <a:lnTo>
                  <a:pt x="0" y="0"/>
                </a:lnTo>
                <a:close/>
              </a:path>
            </a:pathLst>
          </a:custGeom>
          <a:blipFill>
            <a:blip r:embed="rId8"/>
            <a:stretch>
              <a:fillRect/>
            </a:stretch>
          </a:blipFill>
        </p:spPr>
        <p:txBody>
          <a:bodyPr/>
          <a:lstStyle/>
          <a:p>
            <a:endParaRPr lang="en-GB"/>
          </a:p>
        </p:txBody>
      </p:sp>
      <p:sp>
        <p:nvSpPr>
          <p:cNvPr id="7" name="Freeform 7"/>
          <p:cNvSpPr/>
          <p:nvPr/>
        </p:nvSpPr>
        <p:spPr>
          <a:xfrm>
            <a:off x="3521341" y="7994636"/>
            <a:ext cx="1888525" cy="2816000"/>
          </a:xfrm>
          <a:custGeom>
            <a:avLst/>
            <a:gdLst/>
            <a:ahLst/>
            <a:cxnLst/>
            <a:rect l="l" t="t" r="r" b="b"/>
            <a:pathLst>
              <a:path w="1888525" h="2816000">
                <a:moveTo>
                  <a:pt x="0" y="0"/>
                </a:moveTo>
                <a:lnTo>
                  <a:pt x="1888525" y="0"/>
                </a:lnTo>
                <a:lnTo>
                  <a:pt x="1888525" y="2816001"/>
                </a:lnTo>
                <a:lnTo>
                  <a:pt x="0" y="2816001"/>
                </a:lnTo>
                <a:lnTo>
                  <a:pt x="0" y="0"/>
                </a:lnTo>
                <a:close/>
              </a:path>
            </a:pathLst>
          </a:custGeom>
          <a:blipFill>
            <a:blip r:embed="rId7"/>
            <a:stretch>
              <a:fillRect/>
            </a:stretch>
          </a:blipFill>
        </p:spPr>
        <p:txBody>
          <a:bodyPr/>
          <a:lstStyle/>
          <a:p>
            <a:endParaRPr lang="en-GB"/>
          </a:p>
        </p:txBody>
      </p:sp>
      <p:sp>
        <p:nvSpPr>
          <p:cNvPr id="8" name="Freeform 8"/>
          <p:cNvSpPr/>
          <p:nvPr/>
        </p:nvSpPr>
        <p:spPr>
          <a:xfrm>
            <a:off x="807098" y="1326050"/>
            <a:ext cx="785450" cy="787107"/>
          </a:xfrm>
          <a:custGeom>
            <a:avLst/>
            <a:gdLst/>
            <a:ahLst/>
            <a:cxnLst/>
            <a:rect l="l" t="t" r="r" b="b"/>
            <a:pathLst>
              <a:path w="785450" h="787107">
                <a:moveTo>
                  <a:pt x="0" y="0"/>
                </a:moveTo>
                <a:lnTo>
                  <a:pt x="785450" y="0"/>
                </a:lnTo>
                <a:lnTo>
                  <a:pt x="785450" y="787107"/>
                </a:lnTo>
                <a:lnTo>
                  <a:pt x="0" y="787107"/>
                </a:lnTo>
                <a:lnTo>
                  <a:pt x="0" y="0"/>
                </a:lnTo>
                <a:close/>
              </a:path>
            </a:pathLst>
          </a:custGeom>
          <a:blipFill>
            <a:blip r:embed="rId6"/>
            <a:stretch>
              <a:fillRect/>
            </a:stretch>
          </a:blipFill>
        </p:spPr>
        <p:txBody>
          <a:bodyPr/>
          <a:lstStyle/>
          <a:p>
            <a:endParaRPr lang="en-GB"/>
          </a:p>
        </p:txBody>
      </p:sp>
      <p:sp>
        <p:nvSpPr>
          <p:cNvPr id="9" name="Freeform 9"/>
          <p:cNvSpPr/>
          <p:nvPr/>
        </p:nvSpPr>
        <p:spPr>
          <a:xfrm>
            <a:off x="2254455" y="811747"/>
            <a:ext cx="432993" cy="433907"/>
          </a:xfrm>
          <a:custGeom>
            <a:avLst/>
            <a:gdLst/>
            <a:ahLst/>
            <a:cxnLst/>
            <a:rect l="l" t="t" r="r" b="b"/>
            <a:pathLst>
              <a:path w="432993" h="433907">
                <a:moveTo>
                  <a:pt x="0" y="0"/>
                </a:moveTo>
                <a:lnTo>
                  <a:pt x="432993" y="0"/>
                </a:lnTo>
                <a:lnTo>
                  <a:pt x="432993" y="433906"/>
                </a:lnTo>
                <a:lnTo>
                  <a:pt x="0" y="433906"/>
                </a:lnTo>
                <a:lnTo>
                  <a:pt x="0" y="0"/>
                </a:lnTo>
                <a:close/>
              </a:path>
            </a:pathLst>
          </a:custGeom>
          <a:blipFill>
            <a:blip r:embed="rId6"/>
            <a:stretch>
              <a:fillRect/>
            </a:stretch>
          </a:blipFill>
        </p:spPr>
        <p:txBody>
          <a:bodyPr/>
          <a:lstStyle/>
          <a:p>
            <a:endParaRPr lang="en-GB"/>
          </a:p>
        </p:txBody>
      </p:sp>
      <p:sp>
        <p:nvSpPr>
          <p:cNvPr id="10" name="Freeform 10"/>
          <p:cNvSpPr/>
          <p:nvPr/>
        </p:nvSpPr>
        <p:spPr>
          <a:xfrm>
            <a:off x="9144000" y="7184753"/>
            <a:ext cx="3714257" cy="4147094"/>
          </a:xfrm>
          <a:custGeom>
            <a:avLst/>
            <a:gdLst/>
            <a:ahLst/>
            <a:cxnLst/>
            <a:rect l="l" t="t" r="r" b="b"/>
            <a:pathLst>
              <a:path w="3714257" h="4147094">
                <a:moveTo>
                  <a:pt x="0" y="0"/>
                </a:moveTo>
                <a:lnTo>
                  <a:pt x="3714257" y="0"/>
                </a:lnTo>
                <a:lnTo>
                  <a:pt x="3714257" y="4147094"/>
                </a:lnTo>
                <a:lnTo>
                  <a:pt x="0" y="4147094"/>
                </a:lnTo>
                <a:lnTo>
                  <a:pt x="0" y="0"/>
                </a:lnTo>
                <a:close/>
              </a:path>
            </a:pathLst>
          </a:custGeom>
          <a:blipFill>
            <a:blip r:embed="rId9"/>
            <a:stretch>
              <a:fillRect/>
            </a:stretch>
          </a:blipFill>
        </p:spPr>
        <p:txBody>
          <a:bodyPr/>
          <a:lstStyle/>
          <a:p>
            <a:endParaRPr lang="en-GB"/>
          </a:p>
        </p:txBody>
      </p:sp>
      <p:sp>
        <p:nvSpPr>
          <p:cNvPr id="11" name="TextBox 11"/>
          <p:cNvSpPr txBox="1"/>
          <p:nvPr/>
        </p:nvSpPr>
        <p:spPr>
          <a:xfrm>
            <a:off x="3521341" y="1682605"/>
            <a:ext cx="6028239" cy="1027577"/>
          </a:xfrm>
          <a:prstGeom prst="rect">
            <a:avLst/>
          </a:prstGeom>
        </p:spPr>
        <p:txBody>
          <a:bodyPr lIns="0" tIns="0" rIns="0" bIns="0" rtlCol="0" anchor="t">
            <a:spAutoFit/>
          </a:bodyPr>
          <a:lstStyle/>
          <a:p>
            <a:pPr marL="0" lvl="0" indent="0" algn="l">
              <a:lnSpc>
                <a:spcPts val="8461"/>
              </a:lnSpc>
              <a:spcBef>
                <a:spcPct val="0"/>
              </a:spcBef>
            </a:pPr>
            <a:r>
              <a:rPr lang="en-US" sz="6044">
                <a:solidFill>
                  <a:srgbClr val="F0F9FA"/>
                </a:solidFill>
                <a:latin typeface="Open Sans 1 Bold"/>
              </a:rPr>
              <a:t>True or False </a:t>
            </a:r>
          </a:p>
        </p:txBody>
      </p:sp>
      <p:sp>
        <p:nvSpPr>
          <p:cNvPr id="12" name="TextBox 12"/>
          <p:cNvSpPr txBox="1"/>
          <p:nvPr/>
        </p:nvSpPr>
        <p:spPr>
          <a:xfrm>
            <a:off x="2584502" y="3074151"/>
            <a:ext cx="7476698" cy="580390"/>
          </a:xfrm>
          <a:prstGeom prst="rect">
            <a:avLst/>
          </a:prstGeom>
        </p:spPr>
        <p:txBody>
          <a:bodyPr lIns="0" tIns="0" rIns="0" bIns="0" rtlCol="0" anchor="t">
            <a:spAutoFit/>
          </a:bodyPr>
          <a:lstStyle/>
          <a:p>
            <a:pPr algn="l">
              <a:lnSpc>
                <a:spcPts val="4759"/>
              </a:lnSpc>
            </a:pPr>
            <a:r>
              <a:rPr lang="en-US" sz="3399">
                <a:solidFill>
                  <a:srgbClr val="F0F9FA"/>
                </a:solidFill>
                <a:latin typeface="Open Sans 1"/>
              </a:rPr>
              <a:t>1.Oceans cover 60% of our planet.</a:t>
            </a:r>
          </a:p>
        </p:txBody>
      </p:sp>
      <p:sp>
        <p:nvSpPr>
          <p:cNvPr id="13" name="TextBox 13"/>
          <p:cNvSpPr txBox="1"/>
          <p:nvPr/>
        </p:nvSpPr>
        <p:spPr>
          <a:xfrm>
            <a:off x="2584502" y="3702348"/>
            <a:ext cx="7476698" cy="580390"/>
          </a:xfrm>
          <a:prstGeom prst="rect">
            <a:avLst/>
          </a:prstGeom>
        </p:spPr>
        <p:txBody>
          <a:bodyPr lIns="0" tIns="0" rIns="0" bIns="0" rtlCol="0" anchor="t">
            <a:spAutoFit/>
          </a:bodyPr>
          <a:lstStyle/>
          <a:p>
            <a:pPr algn="l">
              <a:lnSpc>
                <a:spcPts val="4759"/>
              </a:lnSpc>
            </a:pPr>
            <a:r>
              <a:rPr lang="en-US" sz="3399">
                <a:solidFill>
                  <a:srgbClr val="F0F9FA"/>
                </a:solidFill>
                <a:latin typeface="Open Sans 1"/>
              </a:rPr>
              <a:t>2. Seas are oceans closer to the land.</a:t>
            </a:r>
          </a:p>
        </p:txBody>
      </p:sp>
      <p:sp>
        <p:nvSpPr>
          <p:cNvPr id="14" name="TextBox 14"/>
          <p:cNvSpPr txBox="1"/>
          <p:nvPr/>
        </p:nvSpPr>
        <p:spPr>
          <a:xfrm>
            <a:off x="2584502" y="4330545"/>
            <a:ext cx="6658969" cy="1180465"/>
          </a:xfrm>
          <a:prstGeom prst="rect">
            <a:avLst/>
          </a:prstGeom>
        </p:spPr>
        <p:txBody>
          <a:bodyPr lIns="0" tIns="0" rIns="0" bIns="0" rtlCol="0" anchor="t">
            <a:spAutoFit/>
          </a:bodyPr>
          <a:lstStyle/>
          <a:p>
            <a:pPr algn="l">
              <a:lnSpc>
                <a:spcPts val="4759"/>
              </a:lnSpc>
            </a:pPr>
            <a:r>
              <a:rPr lang="en-US" sz="3399">
                <a:solidFill>
                  <a:srgbClr val="F0F9FA"/>
                </a:solidFill>
                <a:latin typeface="Open Sans 1"/>
              </a:rPr>
              <a:t>3. 97% of all water on our planet comes from the ocean. </a:t>
            </a:r>
          </a:p>
        </p:txBody>
      </p:sp>
      <p:sp>
        <p:nvSpPr>
          <p:cNvPr id="15" name="TextBox 15"/>
          <p:cNvSpPr txBox="1"/>
          <p:nvPr/>
        </p:nvSpPr>
        <p:spPr>
          <a:xfrm>
            <a:off x="2584502" y="5586940"/>
            <a:ext cx="6658969" cy="1180465"/>
          </a:xfrm>
          <a:prstGeom prst="rect">
            <a:avLst/>
          </a:prstGeom>
        </p:spPr>
        <p:txBody>
          <a:bodyPr lIns="0" tIns="0" rIns="0" bIns="0" rtlCol="0" anchor="t">
            <a:spAutoFit/>
          </a:bodyPr>
          <a:lstStyle/>
          <a:p>
            <a:pPr algn="l">
              <a:lnSpc>
                <a:spcPts val="4759"/>
              </a:lnSpc>
            </a:pPr>
            <a:r>
              <a:rPr lang="en-US" sz="3399">
                <a:solidFill>
                  <a:srgbClr val="F0F9FA"/>
                </a:solidFill>
                <a:latin typeface="Open Sans 1"/>
              </a:rPr>
              <a:t>4. Humans use oceans for only their resources. </a:t>
            </a:r>
          </a:p>
        </p:txBody>
      </p:sp>
      <p:sp>
        <p:nvSpPr>
          <p:cNvPr id="16" name="Freeform 16"/>
          <p:cNvSpPr/>
          <p:nvPr/>
        </p:nvSpPr>
        <p:spPr>
          <a:xfrm>
            <a:off x="15961133" y="8694728"/>
            <a:ext cx="2183992" cy="1547944"/>
          </a:xfrm>
          <a:custGeom>
            <a:avLst/>
            <a:gdLst/>
            <a:ahLst/>
            <a:cxnLst/>
            <a:rect l="l" t="t" r="r" b="b"/>
            <a:pathLst>
              <a:path w="2183992" h="1547944">
                <a:moveTo>
                  <a:pt x="0" y="0"/>
                </a:moveTo>
                <a:lnTo>
                  <a:pt x="2183992" y="0"/>
                </a:lnTo>
                <a:lnTo>
                  <a:pt x="2183992" y="1547944"/>
                </a:lnTo>
                <a:lnTo>
                  <a:pt x="0" y="1547944"/>
                </a:lnTo>
                <a:lnTo>
                  <a:pt x="0" y="0"/>
                </a:lnTo>
                <a:close/>
              </a:path>
            </a:pathLst>
          </a:custGeom>
          <a:blipFill>
            <a:blip r:embed="rId10"/>
            <a:stretch>
              <a:fillRect/>
            </a:stretch>
          </a:blipFill>
        </p:spPr>
        <p:txBody>
          <a:bodyPr/>
          <a:lstStyle/>
          <a:p>
            <a:endParaRPr lang="en-GB"/>
          </a:p>
        </p:txBody>
      </p:sp>
      <p:sp>
        <p:nvSpPr>
          <p:cNvPr id="17" name="Freeform 17"/>
          <p:cNvSpPr/>
          <p:nvPr/>
        </p:nvSpPr>
        <p:spPr>
          <a:xfrm>
            <a:off x="133350" y="8704253"/>
            <a:ext cx="2959807" cy="1478338"/>
          </a:xfrm>
          <a:custGeom>
            <a:avLst/>
            <a:gdLst/>
            <a:ahLst/>
            <a:cxnLst/>
            <a:rect l="l" t="t" r="r" b="b"/>
            <a:pathLst>
              <a:path w="2959807" h="1478338">
                <a:moveTo>
                  <a:pt x="0" y="0"/>
                </a:moveTo>
                <a:lnTo>
                  <a:pt x="2959807" y="0"/>
                </a:lnTo>
                <a:lnTo>
                  <a:pt x="2959807" y="1478337"/>
                </a:lnTo>
                <a:lnTo>
                  <a:pt x="0" y="1478337"/>
                </a:lnTo>
                <a:lnTo>
                  <a:pt x="0" y="0"/>
                </a:lnTo>
                <a:close/>
              </a:path>
            </a:pathLst>
          </a:custGeom>
          <a:blipFill>
            <a:blip r:embed="rId11"/>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8B09AEAC5F5243A0949F91B324FB69" ma:contentTypeVersion="18" ma:contentTypeDescription="Create a new document." ma:contentTypeScope="" ma:versionID="80b6d4c330bd052135854d6547464b9e">
  <xsd:schema xmlns:xsd="http://www.w3.org/2001/XMLSchema" xmlns:xs="http://www.w3.org/2001/XMLSchema" xmlns:p="http://schemas.microsoft.com/office/2006/metadata/properties" xmlns:ns2="cd97f3f7-55af-4798-b3a1-fe70b13b3c36" xmlns:ns3="0515a49c-d695-4170-b908-46c0a4a404c6" targetNamespace="http://schemas.microsoft.com/office/2006/metadata/properties" ma:root="true" ma:fieldsID="612ded6ac3ecb0adab5874307195783d" ns2:_="" ns3:_="">
    <xsd:import namespace="cd97f3f7-55af-4798-b3a1-fe70b13b3c36"/>
    <xsd:import namespace="0515a49c-d695-4170-b908-46c0a4a404c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97f3f7-55af-4798-b3a1-fe70b13b3c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8661125-99c8-487d-84bf-1ca27cde5d8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15a49c-d695-4170-b908-46c0a4a404c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ec90089-538b-4d2c-8a1d-ff12a2002a92}" ma:internalName="TaxCatchAll" ma:showField="CatchAllData" ma:web="0515a49c-d695-4170-b908-46c0a4a404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54D509-A163-461C-A894-E45889930855}">
  <ds:schemaRefs>
    <ds:schemaRef ds:uri="0515a49c-d695-4170-b908-46c0a4a404c6"/>
    <ds:schemaRef ds:uri="cd97f3f7-55af-4798-b3a1-fe70b13b3c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44E09B-C319-4D93-94BF-9EA5EDD492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60</TotalTime>
  <Words>821</Words>
  <Application>Microsoft Office PowerPoint</Application>
  <PresentationFormat>Custom</PresentationFormat>
  <Paragraphs>84</Paragraphs>
  <Slides>8</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vt:i4>
      </vt:variant>
    </vt:vector>
  </HeadingPairs>
  <TitlesOfParts>
    <vt:vector size="21" baseType="lpstr">
      <vt:lpstr>Arial</vt:lpstr>
      <vt:lpstr>Open Sans 1 Bold</vt:lpstr>
      <vt:lpstr>Cocomat Pro Bold</vt:lpstr>
      <vt:lpstr>Open Sans 2 Italics</vt:lpstr>
      <vt:lpstr>Open Sans</vt:lpstr>
      <vt:lpstr>Open Sans 1</vt:lpstr>
      <vt:lpstr>Calibri</vt:lpstr>
      <vt:lpstr>Open Sans 2 Bold Italics</vt:lpstr>
      <vt:lpstr>Canva Sans Bold</vt:lpstr>
      <vt:lpstr>Open Sans 1 Bold Italics</vt:lpstr>
      <vt:lpstr>Poppins Ultra-Bold</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Can See the Sea - Lesson 1: Diving into our Oceans</dc:title>
  <cp:lastModifiedBy>Rachel Owen</cp:lastModifiedBy>
  <cp:revision>1</cp:revision>
  <dcterms:created xsi:type="dcterms:W3CDTF">2006-08-16T00:00:00Z</dcterms:created>
  <dcterms:modified xsi:type="dcterms:W3CDTF">2024-09-25T10:39:13Z</dcterms:modified>
  <dc:identifier>DAGF35VSpQw</dc:identifier>
</cp:coreProperties>
</file>