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"/>
  </p:notesMasterIdLst>
  <p:sldIdLst>
    <p:sldId id="299" r:id="rId2"/>
    <p:sldId id="292" r:id="rId3"/>
    <p:sldId id="313" r:id="rId4"/>
    <p:sldId id="289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282" r:id="rId1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9">
          <p15:clr>
            <a:srgbClr val="A4A3A4"/>
          </p15:clr>
        </p15:guide>
        <p15:guide id="2" pos="9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0160"/>
    <a:srgbClr val="797E01"/>
    <a:srgbClr val="B70005"/>
    <a:srgbClr val="01415B"/>
    <a:srgbClr val="D6621A"/>
    <a:srgbClr val="CE5300"/>
    <a:srgbClr val="D65700"/>
    <a:srgbClr val="F54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434" autoAdjust="0"/>
  </p:normalViewPr>
  <p:slideViewPr>
    <p:cSldViewPr showGuides="1">
      <p:cViewPr varScale="1">
        <p:scale>
          <a:sx n="112" d="100"/>
          <a:sy n="112" d="100"/>
        </p:scale>
        <p:origin x="-1596" y="-78"/>
      </p:cViewPr>
      <p:guideLst>
        <p:guide orient="horz" pos="119"/>
        <p:guide pos="9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3ED29-B747-4C3E-AA8F-C4D92E376AF1}" type="datetimeFigureOut">
              <a:rPr lang="en-GB" smtClean="0"/>
              <a:t>06/06/2016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7BAE7-0961-4F6E-88B6-0CC6A6168B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948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7BAE7-0961-4F6E-88B6-0CC6A6168B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898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5542334" cy="1542033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6D574-CA4E-41EC-BFB7-1A20283182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9885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D9BD6-16DF-460D-8818-BAFF0451FD4D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7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5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0"/>
            <a:ext cx="5424264" cy="14383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44825"/>
            <a:ext cx="3429000" cy="4174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844825"/>
            <a:ext cx="3429000" cy="4174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E1A6E-B03C-4BA9-BCC3-75FC69A50594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8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22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2"/>
            <a:ext cx="5472608" cy="1439887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12578"/>
            <a:ext cx="4040188" cy="3680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28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12578"/>
            <a:ext cx="4041775" cy="3680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C778C-4985-4B87-A566-26D203ABF273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48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206902"/>
            <a:ext cx="5424264" cy="1421898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7EEAF-DD4E-4CF4-BBA0-EAA76F911A92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6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17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577BE-B60F-4443-89BA-AC6850FF3B7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364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702818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8913"/>
            <a:ext cx="5227984" cy="45386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702818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CE6AA-BD4D-4B50-801E-5FC26DDB2F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521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0CBFF-0372-4B6D-9726-814647025C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023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3"/>
            <a:ext cx="5471889" cy="1439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5925" y="1844824"/>
            <a:ext cx="3429000" cy="41749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25" y="1844824"/>
            <a:ext cx="3429000" cy="41749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9EC163C-451A-4E6F-ACF7-668EB38697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372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188640"/>
            <a:ext cx="5471889" cy="14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060575"/>
            <a:ext cx="701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dirty="0" smtClean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en-GB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GB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3FE48AF-ABF3-40F6-B23F-7A4E1289867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rgbClr val="F54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rgbClr val="0141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90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rgbClr val="B700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23" name="Picture 15" descr="rg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54C00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415B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70005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97E0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gif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188913"/>
            <a:ext cx="5471889" cy="1439887"/>
          </a:xfrm>
        </p:spPr>
        <p:txBody>
          <a:bodyPr anchor="t"/>
          <a:lstStyle/>
          <a:p>
            <a:pPr algn="ctr"/>
            <a:r>
              <a:rPr lang="en-GB" altLang="en-US" b="1" smtClean="0"/>
              <a:t>Lesson Four: The </a:t>
            </a:r>
            <a:r>
              <a:rPr lang="en-GB" altLang="en-US" b="1" dirty="0" smtClean="0"/>
              <a:t>River Thames</a:t>
            </a:r>
            <a:endParaRPr lang="en-US" altLang="en-US" b="1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GB" altLang="en-US" sz="2600"/>
              <a:t> </a:t>
            </a:r>
            <a:endParaRPr lang="en-US" altLang="en-US" sz="2600"/>
          </a:p>
        </p:txBody>
      </p:sp>
      <p:sp>
        <p:nvSpPr>
          <p:cNvPr id="69636" name="Oval 4"/>
          <p:cNvSpPr>
            <a:spLocks noChangeArrowheads="1"/>
          </p:cNvSpPr>
          <p:nvPr/>
        </p:nvSpPr>
        <p:spPr bwMode="auto">
          <a:xfrm>
            <a:off x="250825" y="2924944"/>
            <a:ext cx="2665413" cy="2663825"/>
          </a:xfrm>
          <a:prstGeom prst="ellipse">
            <a:avLst/>
          </a:prstGeom>
          <a:solidFill>
            <a:srgbClr val="F54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>
            <a:off x="3276600" y="2924944"/>
            <a:ext cx="2592388" cy="2663825"/>
          </a:xfrm>
          <a:prstGeom prst="ellipse">
            <a:avLst/>
          </a:prstGeom>
          <a:solidFill>
            <a:srgbClr val="0141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>
            <a:off x="6227763" y="2924944"/>
            <a:ext cx="2627312" cy="2663825"/>
          </a:xfrm>
          <a:prstGeom prst="ellipse">
            <a:avLst/>
          </a:prstGeom>
          <a:solidFill>
            <a:srgbClr val="B700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6443663" y="3933007"/>
            <a:ext cx="2160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9" y="1737287"/>
            <a:ext cx="7056784" cy="4699818"/>
          </a:xfrm>
          <a:prstGeom prst="rect">
            <a:avLst/>
          </a:prstGeom>
        </p:spPr>
      </p:pic>
      <p:sp>
        <p:nvSpPr>
          <p:cNvPr id="5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76375" y="190501"/>
            <a:ext cx="5496272" cy="1438299"/>
          </a:xfrm>
          <a:prstGeom prst="rect">
            <a:avLst/>
          </a:prstGeom>
          <a:solidFill>
            <a:srgbClr val="797E0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b="1" dirty="0" smtClean="0">
                <a:solidFill>
                  <a:schemeClr val="bg1"/>
                </a:solidFill>
              </a:rPr>
              <a:t>1953 Floods</a:t>
            </a:r>
            <a:r>
              <a:rPr lang="en-GB" altLang="en-US" b="1" dirty="0">
                <a:solidFill>
                  <a:schemeClr val="bg1"/>
                </a:solidFill>
              </a:rPr>
              <a:t/>
            </a:r>
            <a:br>
              <a:rPr lang="en-GB" altLang="en-US" b="1" dirty="0">
                <a:solidFill>
                  <a:schemeClr val="bg1"/>
                </a:solidFill>
              </a:rPr>
            </a:b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752903" y="6206272"/>
            <a:ext cx="81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RGS</a:t>
            </a:r>
          </a:p>
          <a:p>
            <a:r>
              <a:rPr lang="en-GB" sz="800" dirty="0" smtClean="0"/>
              <a:t> 21</a:t>
            </a:r>
            <a:r>
              <a:rPr lang="en-GB" sz="800" baseline="30000" dirty="0" smtClean="0"/>
              <a:t>st</a:t>
            </a:r>
            <a:r>
              <a:rPr lang="en-GB" sz="800" dirty="0" smtClean="0"/>
              <a:t> century Challenges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555704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ames barrier position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2" r="33248"/>
          <a:stretch/>
        </p:blipFill>
        <p:spPr bwMode="auto">
          <a:xfrm>
            <a:off x="755576" y="2564904"/>
            <a:ext cx="7272089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1680" y="1857018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Open</a:t>
            </a:r>
            <a:endParaRPr lang="en-GB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236377" y="188058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Closed</a:t>
            </a:r>
            <a:endParaRPr lang="en-GB" sz="4000" dirty="0"/>
          </a:p>
        </p:txBody>
      </p:sp>
      <p:sp>
        <p:nvSpPr>
          <p:cNvPr id="8" name="Rectangle 2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74016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b="1" dirty="0" smtClean="0">
                <a:solidFill>
                  <a:schemeClr val="bg1"/>
                </a:solidFill>
              </a:rPr>
              <a:t>Closing the Barrier</a:t>
            </a:r>
            <a:endParaRPr lang="en-GB" altLang="en-US" b="1" kern="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2903" y="6206272"/>
            <a:ext cx="81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RGS</a:t>
            </a:r>
          </a:p>
          <a:p>
            <a:r>
              <a:rPr lang="en-GB" sz="800" dirty="0" smtClean="0"/>
              <a:t> 21</a:t>
            </a:r>
            <a:r>
              <a:rPr lang="en-GB" sz="800" baseline="30000" dirty="0" smtClean="0"/>
              <a:t>st</a:t>
            </a:r>
            <a:r>
              <a:rPr lang="en-GB" sz="800" dirty="0" smtClean="0"/>
              <a:t> century Challenges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546864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91126" y="5934670"/>
            <a:ext cx="583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© Environment Agency</a:t>
            </a:r>
            <a:endParaRPr lang="en-GB" dirty="0"/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32025" t="21408" r="16069" b="26222"/>
          <a:stretch/>
        </p:blipFill>
        <p:spPr bwMode="auto">
          <a:xfrm>
            <a:off x="549238" y="1851771"/>
            <a:ext cx="7277100" cy="4128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190501"/>
            <a:ext cx="5496272" cy="1438299"/>
          </a:xfrm>
          <a:solidFill>
            <a:srgbClr val="F54C00"/>
          </a:solidFill>
        </p:spPr>
        <p:txBody>
          <a:bodyPr/>
          <a:lstStyle/>
          <a:p>
            <a:pPr algn="ctr"/>
            <a:r>
              <a:rPr lang="en-GB" altLang="en-US" b="1" dirty="0" smtClean="0">
                <a:solidFill>
                  <a:schemeClr val="bg1"/>
                </a:solidFill>
              </a:rPr>
              <a:t>The Drainage Basin</a:t>
            </a:r>
            <a:endParaRPr lang="en-GB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299348"/>
            <a:ext cx="5424264" cy="1320660"/>
          </a:xfrm>
          <a:solidFill>
            <a:srgbClr val="F54C00"/>
          </a:solidFill>
        </p:spPr>
        <p:txBody>
          <a:bodyPr/>
          <a:lstStyle/>
          <a:p>
            <a:pPr algn="ctr"/>
            <a:r>
              <a:rPr lang="en-GB" altLang="en-US" b="1" dirty="0" smtClean="0">
                <a:solidFill>
                  <a:schemeClr val="bg1"/>
                </a:solidFill>
              </a:rPr>
              <a:t>Our Questions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2360" y="206084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8695" r="3927" b="14491"/>
          <a:stretch/>
        </p:blipFill>
        <p:spPr>
          <a:xfrm>
            <a:off x="323528" y="1769240"/>
            <a:ext cx="8424936" cy="508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41756" y="207954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b="1" kern="0" dirty="0" smtClean="0">
                <a:solidFill>
                  <a:schemeClr val="bg1"/>
                </a:solidFill>
              </a:rPr>
              <a:t>Location</a:t>
            </a:r>
            <a:endParaRPr lang="en-GB" altLang="en-US" b="1" kern="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upload.wikimedia.org/wikipedia/commons/thumb/5/59/Thames_map.svg/347px-Thames_ma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62" y="1772816"/>
            <a:ext cx="621622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1962" y="5485251"/>
            <a:ext cx="1944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Thames Map © Wikipedia Commons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64197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/>
          <a:srcRect l="26866" t="47210" r="53360" b="20871"/>
          <a:stretch/>
        </p:blipFill>
        <p:spPr bwMode="auto">
          <a:xfrm>
            <a:off x="2441704" y="2583078"/>
            <a:ext cx="4013614" cy="3294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40617" y="3533344"/>
            <a:ext cx="182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Source of the River Thames © </a:t>
            </a:r>
            <a:r>
              <a:rPr lang="en-GB" sz="800" b="1" dirty="0" err="1" smtClean="0"/>
              <a:t>summonedbyfells</a:t>
            </a:r>
            <a:r>
              <a:rPr lang="en-GB" sz="800" b="1" dirty="0" smtClean="0"/>
              <a:t>, Flickr</a:t>
            </a:r>
            <a:endParaRPr lang="en-GB" sz="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" y="1525090"/>
            <a:ext cx="2821301" cy="211597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b="1" kern="0" dirty="0" smtClean="0">
                <a:solidFill>
                  <a:schemeClr val="bg1"/>
                </a:solidFill>
              </a:rPr>
              <a:t>The Source</a:t>
            </a:r>
            <a:r>
              <a:rPr lang="en-GB" altLang="en-US" b="1" kern="0" dirty="0">
                <a:solidFill>
                  <a:schemeClr val="bg1"/>
                </a:solidFill>
              </a:rPr>
              <a:t>:</a:t>
            </a:r>
            <a:r>
              <a:rPr lang="en-GB" altLang="en-US" b="1" kern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altLang="en-US" b="1" kern="0" dirty="0" smtClean="0">
                <a:solidFill>
                  <a:schemeClr val="bg1"/>
                </a:solidFill>
              </a:rPr>
              <a:t>Thames Head</a:t>
            </a:r>
            <a:endParaRPr lang="en-GB" altLang="en-US" b="1" kern="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00" y="3665929"/>
            <a:ext cx="1549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Thames Head pub © Scott </a:t>
            </a:r>
            <a:r>
              <a:rPr lang="en-GB" sz="800" b="1" dirty="0" err="1" smtClean="0"/>
              <a:t>Cawley</a:t>
            </a:r>
            <a:r>
              <a:rPr lang="en-GB" sz="800" b="1" dirty="0" smtClean="0"/>
              <a:t>, Flickr</a:t>
            </a:r>
            <a:endParaRPr lang="en-GB" sz="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989" y="6513905"/>
            <a:ext cx="1535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1</a:t>
            </a:r>
            <a:r>
              <a:rPr lang="en-US" sz="800" b="1" dirty="0"/>
              <a:t>50244 at </a:t>
            </a:r>
            <a:r>
              <a:rPr lang="en-US" sz="800" b="1" dirty="0" smtClean="0"/>
              <a:t>Kemble © </a:t>
            </a:r>
            <a:r>
              <a:rPr lang="en-GB" sz="800" b="1" dirty="0" smtClean="0"/>
              <a:t>R~P~M, Flickr </a:t>
            </a:r>
            <a:endParaRPr lang="en-GB" sz="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22" y="4674803"/>
            <a:ext cx="2997892" cy="19935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64288" y="4386590"/>
            <a:ext cx="2086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Kemble Railway Station from the Air © Zen Whisk, Flickr</a:t>
            </a:r>
            <a:endParaRPr lang="en-GB" sz="8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2739895" cy="205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24" y="1556792"/>
            <a:ext cx="2836115" cy="188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08698" y="6368058"/>
            <a:ext cx="1747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154561 © Robert Read, Flickr</a:t>
            </a:r>
            <a:endParaRPr lang="en-GB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569" y="1106742"/>
            <a:ext cx="3996444" cy="53285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5769260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The Source Stone © Scott </a:t>
            </a:r>
            <a:r>
              <a:rPr lang="en-GB" sz="800" b="1" dirty="0" err="1" smtClean="0"/>
              <a:t>Cawley</a:t>
            </a:r>
            <a:r>
              <a:rPr lang="en-GB" sz="800" b="1" dirty="0" smtClean="0"/>
              <a:t>, Flickr</a:t>
            </a:r>
            <a:endParaRPr lang="en-GB" sz="800" b="1" dirty="0"/>
          </a:p>
        </p:txBody>
      </p:sp>
      <p:sp>
        <p:nvSpPr>
          <p:cNvPr id="10" name="Rectangle 2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797E0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b="1" dirty="0" smtClean="0">
                <a:solidFill>
                  <a:schemeClr val="bg1"/>
                </a:solidFill>
              </a:rPr>
              <a:t>Before and after </a:t>
            </a:r>
            <a:r>
              <a:rPr lang="en-GB" altLang="en-US" b="1" dirty="0" smtClean="0">
                <a:solidFill>
                  <a:schemeClr val="bg1"/>
                </a:solidFill>
              </a:rPr>
              <a:t>Heavy Precipitation</a:t>
            </a:r>
            <a:r>
              <a:rPr lang="en-GB" altLang="en-US" b="1" dirty="0">
                <a:solidFill>
                  <a:schemeClr val="bg1"/>
                </a:solidFill>
              </a:rPr>
              <a:t/>
            </a:r>
            <a:br>
              <a:rPr lang="en-GB" altLang="en-US" b="1" dirty="0">
                <a:solidFill>
                  <a:schemeClr val="bg1"/>
                </a:solidFill>
              </a:rPr>
            </a:br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0808"/>
            <a:ext cx="32480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1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0" y="1605828"/>
            <a:ext cx="3270041" cy="2027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364225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err="1" smtClean="0"/>
              <a:t>Cricklade</a:t>
            </a:r>
            <a:r>
              <a:rPr lang="en-GB" sz="800" b="1" dirty="0" smtClean="0"/>
              <a:t> to </a:t>
            </a:r>
            <a:r>
              <a:rPr lang="en-GB" sz="800" b="1" dirty="0" err="1" smtClean="0"/>
              <a:t>Lechlade</a:t>
            </a:r>
            <a:r>
              <a:rPr lang="en-GB" sz="800" b="1" dirty="0" smtClean="0"/>
              <a:t> </a:t>
            </a:r>
            <a:r>
              <a:rPr lang="en-GB" sz="800" b="1" dirty="0"/>
              <a:t>©  Michael </a:t>
            </a:r>
            <a:r>
              <a:rPr lang="en-GB" sz="800" b="1" dirty="0" err="1" smtClean="0"/>
              <a:t>O’Donnabhain</a:t>
            </a:r>
            <a:r>
              <a:rPr lang="en-GB" sz="800" b="1" dirty="0" smtClean="0"/>
              <a:t>, Flickr</a:t>
            </a:r>
            <a:endParaRPr lang="en-GB" sz="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842" y="3633059"/>
            <a:ext cx="1216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Jenner Hall, </a:t>
            </a:r>
            <a:r>
              <a:rPr lang="en-GB" sz="800" b="1" dirty="0" err="1" smtClean="0"/>
              <a:t>Cricklade</a:t>
            </a:r>
            <a:r>
              <a:rPr lang="en-GB" sz="800" b="1" dirty="0" smtClean="0"/>
              <a:t> © Elaine-Louise, Flickr</a:t>
            </a:r>
            <a:endParaRPr lang="en-GB" sz="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98" y="4722727"/>
            <a:ext cx="3177813" cy="21157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32911" y="6468650"/>
            <a:ext cx="1502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/>
              <a:t>Cricklade</a:t>
            </a:r>
            <a:r>
              <a:rPr lang="en-US" sz="800" b="1" dirty="0"/>
              <a:t> to </a:t>
            </a:r>
            <a:r>
              <a:rPr lang="en-US" sz="800" b="1" dirty="0" err="1" smtClean="0"/>
              <a:t>Lechlade</a:t>
            </a:r>
            <a:r>
              <a:rPr lang="en-US" sz="800" b="1" dirty="0" smtClean="0"/>
              <a:t> © </a:t>
            </a:r>
            <a:r>
              <a:rPr lang="en-GB" sz="800" b="1" dirty="0" smtClean="0"/>
              <a:t>Michael </a:t>
            </a:r>
            <a:r>
              <a:rPr lang="en-GB" sz="800" b="1" dirty="0" err="1" smtClean="0"/>
              <a:t>O’Donnabhain</a:t>
            </a:r>
            <a:endParaRPr lang="en-GB" sz="800" b="1" dirty="0"/>
          </a:p>
        </p:txBody>
      </p:sp>
      <p:sp>
        <p:nvSpPr>
          <p:cNvPr id="12" name="Rectangle 2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74016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b="1" kern="0" dirty="0" smtClean="0">
                <a:solidFill>
                  <a:schemeClr val="bg1"/>
                </a:solidFill>
              </a:rPr>
              <a:t>Cricklade: The River Becomes Navigable</a:t>
            </a:r>
            <a:endParaRPr lang="en-GB" altLang="en-US" b="1" kern="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755" y="3611632"/>
            <a:ext cx="5524500" cy="14097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997" y="1639092"/>
            <a:ext cx="2781003" cy="202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4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5" y="1772816"/>
            <a:ext cx="3848291" cy="257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6" y="4517555"/>
            <a:ext cx="3848509" cy="233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54C00"/>
          </a:solidFill>
        </p:spPr>
        <p:txBody>
          <a:bodyPr/>
          <a:lstStyle/>
          <a:p>
            <a:pPr algn="ctr"/>
            <a:r>
              <a:rPr lang="en-GB" altLang="en-US" b="1" dirty="0" smtClean="0">
                <a:solidFill>
                  <a:schemeClr val="bg1"/>
                </a:solidFill>
              </a:rPr>
              <a:t>Teddington: The River Becomes Tidal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14" y="4533077"/>
            <a:ext cx="3222583" cy="23523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39311" y="6453336"/>
            <a:ext cx="182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Teddington Lock © Maxwell Hamilton, Flickr</a:t>
            </a:r>
            <a:endParaRPr lang="en-GB" sz="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75963" y="3682299"/>
            <a:ext cx="1216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Teddington © lindad4a, Flickr</a:t>
            </a:r>
            <a:endParaRPr lang="en-GB" sz="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50270" y="6330225"/>
            <a:ext cx="1216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25th August 2013 © Emma </a:t>
            </a:r>
            <a:r>
              <a:rPr lang="en-GB" sz="800" b="1" dirty="0" err="1" smtClean="0"/>
              <a:t>Durnford</a:t>
            </a:r>
            <a:r>
              <a:rPr lang="en-GB" sz="800" b="1" dirty="0" smtClean="0"/>
              <a:t>, Flickr</a:t>
            </a:r>
            <a:endParaRPr lang="en-GB" sz="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04" y="3646573"/>
            <a:ext cx="5524500" cy="1409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3006" y="4005064"/>
            <a:ext cx="1508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I</a:t>
            </a:r>
            <a:r>
              <a:rPr lang="en-US" sz="800" b="1" dirty="0" smtClean="0"/>
              <a:t>MG_2799.JPG © Matthew Purves, Flickr</a:t>
            </a:r>
            <a:endParaRPr lang="en-GB" sz="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69" y="1767518"/>
            <a:ext cx="2569285" cy="191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85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Anna\Documents\Home &amp; Personal\Rivers\Lesson 3\Maps\Map Extract 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t="16617" r="11410" b="40398"/>
          <a:stretch/>
        </p:blipFill>
        <p:spPr bwMode="auto">
          <a:xfrm>
            <a:off x="859930" y="2922870"/>
            <a:ext cx="7488832" cy="2961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 flipH="1">
            <a:off x="5480231" y="2816642"/>
            <a:ext cx="114770" cy="126043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56" y="1772816"/>
            <a:ext cx="2549764" cy="97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b="1" kern="0" dirty="0" smtClean="0">
                <a:solidFill>
                  <a:schemeClr val="bg1"/>
                </a:solidFill>
              </a:rPr>
              <a:t>Central London</a:t>
            </a:r>
            <a:endParaRPr lang="en-GB" altLang="en-US" b="1" kern="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5" y="5015877"/>
            <a:ext cx="2456164" cy="18421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36512" y="4500409"/>
            <a:ext cx="896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A</a:t>
            </a:r>
            <a:r>
              <a:rPr lang="en-US" sz="800" b="1" dirty="0"/>
              <a:t>2005-05-29 </a:t>
            </a:r>
            <a:r>
              <a:rPr lang="en-US" sz="800" b="1" dirty="0" err="1"/>
              <a:t>Cutty</a:t>
            </a:r>
            <a:r>
              <a:rPr lang="en-US" sz="800" b="1" dirty="0"/>
              <a:t> </a:t>
            </a:r>
            <a:r>
              <a:rPr lang="en-US" sz="800" b="1" dirty="0" err="1" smtClean="0"/>
              <a:t>Sark</a:t>
            </a:r>
            <a:r>
              <a:rPr lang="en-US" sz="800" b="1" dirty="0" smtClean="0"/>
              <a:t> © A</a:t>
            </a:r>
            <a:r>
              <a:rPr lang="en-GB" sz="800" b="1" dirty="0" err="1" smtClean="0"/>
              <a:t>nanabanana</a:t>
            </a:r>
            <a:r>
              <a:rPr lang="en-GB" sz="800" b="1" dirty="0" smtClean="0"/>
              <a:t>, Flickr</a:t>
            </a:r>
            <a:endParaRPr lang="en-GB" sz="8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51658"/>
            <a:ext cx="2581583" cy="171933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5956" y="2996952"/>
            <a:ext cx="957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Tower Bridge, London © gjoseph8, Flickr</a:t>
            </a:r>
            <a:endParaRPr lang="en-GB" sz="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285309" y="4437112"/>
            <a:ext cx="884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Thames barrier annual closure © diamond geezer, Flickr</a:t>
            </a:r>
            <a:endParaRPr lang="en-GB" sz="800" b="1" dirty="0"/>
          </a:p>
        </p:txBody>
      </p:sp>
      <p:pic>
        <p:nvPicPr>
          <p:cNvPr id="23" name="Picture 2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"/>
          <a:stretch/>
        </p:blipFill>
        <p:spPr bwMode="auto">
          <a:xfrm>
            <a:off x="4651956" y="1477666"/>
            <a:ext cx="2145675" cy="15846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621294" y="1477666"/>
            <a:ext cx="1216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Thames Cable Car © </a:t>
            </a:r>
            <a:r>
              <a:rPr lang="en-GB" sz="800" b="1" dirty="0" err="1" smtClean="0"/>
              <a:t>SouthEastern</a:t>
            </a:r>
            <a:r>
              <a:rPr lang="en-GB" sz="800" b="1" dirty="0" smtClean="0"/>
              <a:t> Star, Flickr</a:t>
            </a:r>
            <a:endParaRPr lang="en-GB" sz="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092280" y="2708920"/>
            <a:ext cx="19762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London City Airport ©  Tim, Flickr</a:t>
            </a:r>
            <a:endParaRPr lang="en-GB" sz="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364088" y="6394092"/>
            <a:ext cx="1216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The O2 Arena ©  Alexander </a:t>
            </a:r>
            <a:r>
              <a:rPr lang="en-GB" sz="800" b="1" dirty="0" err="1" smtClean="0"/>
              <a:t>Baxevanis</a:t>
            </a:r>
            <a:r>
              <a:rPr lang="en-GB" sz="800" b="1" dirty="0" smtClean="0"/>
              <a:t>, Flickr</a:t>
            </a:r>
            <a:endParaRPr lang="en-GB" sz="800" b="1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064589" y="2816642"/>
            <a:ext cx="123035" cy="1332438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577523" y="2752577"/>
            <a:ext cx="193495" cy="1278753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092280" y="2752577"/>
            <a:ext cx="305480" cy="1278753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4715663" y="4293096"/>
            <a:ext cx="216377" cy="1643842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6588224" y="4725144"/>
            <a:ext cx="273114" cy="41358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339752" y="5661249"/>
            <a:ext cx="1697036" cy="464166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772"/>
            <a:ext cx="2242520" cy="153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2425558" cy="1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42520" y="1500772"/>
            <a:ext cx="121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View from Greenwich Observatory © Ian Roberts, Flickr</a:t>
            </a:r>
            <a:endParaRPr lang="en-GB" sz="800" b="1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23" y="5893332"/>
            <a:ext cx="1852123" cy="121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5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4860032" cy="3645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62" y="3200400"/>
            <a:ext cx="48768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6502706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Thames Flood Barrier © </a:t>
            </a:r>
            <a:r>
              <a:rPr lang="en-GB" sz="800" b="1" dirty="0" err="1" smtClean="0"/>
              <a:t>Ulleskelf</a:t>
            </a:r>
            <a:endParaRPr lang="en-GB" sz="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5417840"/>
            <a:ext cx="1216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The Thames Barrier © Just1snap, Flickr</a:t>
            </a:r>
            <a:endParaRPr lang="en-GB" sz="800" b="1" dirty="0"/>
          </a:p>
        </p:txBody>
      </p:sp>
      <p:sp>
        <p:nvSpPr>
          <p:cNvPr id="9" name="Rectangle 2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B70005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b="1" kern="0" dirty="0" smtClean="0">
                <a:solidFill>
                  <a:schemeClr val="bg1"/>
                </a:solidFill>
              </a:rPr>
              <a:t>The Thames Flood Barrier</a:t>
            </a:r>
            <a:endParaRPr lang="en-GB" altLang="en-US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8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GS-IBG Powerpoint template">
  <a:themeElements>
    <a:clrScheme name="RGS-IBG master slide 8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336699"/>
      </a:hlink>
      <a:folHlink>
        <a:srgbClr val="808080"/>
      </a:folHlink>
    </a:clrScheme>
    <a:fontScheme name="RGS-IBG master slid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GS-IBG master slide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RGS-IBG Powerpoint template</Template>
  <TotalTime>2330</TotalTime>
  <Words>236</Words>
  <Application>Microsoft Office PowerPoint</Application>
  <PresentationFormat>On-screen Show (4:3)</PresentationFormat>
  <Paragraphs>45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RGS-IBG Powerpoint template</vt:lpstr>
      <vt:lpstr>Lesson Four: The River Thames</vt:lpstr>
      <vt:lpstr>Our Questions</vt:lpstr>
      <vt:lpstr>PowerPoint Presentation</vt:lpstr>
      <vt:lpstr>PowerPoint Presentation</vt:lpstr>
      <vt:lpstr>Before and after Heavy Precipitation </vt:lpstr>
      <vt:lpstr>Cricklade: The River Becomes Navigable</vt:lpstr>
      <vt:lpstr>Teddington: The River Becomes Tidal</vt:lpstr>
      <vt:lpstr>Central London</vt:lpstr>
      <vt:lpstr>The Thames Flood Barrier</vt:lpstr>
      <vt:lpstr>1953 Floods </vt:lpstr>
      <vt:lpstr>Closing the Barrier</vt:lpstr>
      <vt:lpstr>The Drainage Basin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Bryony Collins</dc:creator>
  <cp:lastModifiedBy>Steve Brace</cp:lastModifiedBy>
  <cp:revision>117</cp:revision>
  <dcterms:created xsi:type="dcterms:W3CDTF">2015-02-19T09:33:17Z</dcterms:created>
  <dcterms:modified xsi:type="dcterms:W3CDTF">2016-06-06T13:38:59Z</dcterms:modified>
</cp:coreProperties>
</file>