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19"/>
  </p:notesMasterIdLst>
  <p:sldIdLst>
    <p:sldId id="299" r:id="rId3"/>
    <p:sldId id="307" r:id="rId4"/>
    <p:sldId id="309" r:id="rId5"/>
    <p:sldId id="310" r:id="rId6"/>
    <p:sldId id="312" r:id="rId7"/>
    <p:sldId id="311" r:id="rId8"/>
    <p:sldId id="300" r:id="rId9"/>
    <p:sldId id="301" r:id="rId10"/>
    <p:sldId id="302" r:id="rId11"/>
    <p:sldId id="315" r:id="rId12"/>
    <p:sldId id="303" r:id="rId13"/>
    <p:sldId id="304" r:id="rId14"/>
    <p:sldId id="313" r:id="rId15"/>
    <p:sldId id="305" r:id="rId16"/>
    <p:sldId id="306" r:id="rId17"/>
    <p:sldId id="314"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621A"/>
    <a:srgbClr val="797E01"/>
    <a:srgbClr val="01415B"/>
    <a:srgbClr val="B70005"/>
    <a:srgbClr val="740160"/>
    <a:srgbClr val="CE5300"/>
    <a:srgbClr val="D65700"/>
    <a:srgbClr val="F5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71" autoAdjust="0"/>
  </p:normalViewPr>
  <p:slideViewPr>
    <p:cSldViewPr showGuides="1">
      <p:cViewPr>
        <p:scale>
          <a:sx n="100" d="100"/>
          <a:sy n="100" d="100"/>
        </p:scale>
        <p:origin x="-702" y="-72"/>
      </p:cViewPr>
      <p:guideLst>
        <p:guide orient="horz" pos="119"/>
        <p:guide pos="9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090C1-5DA0-4AF9-A563-298948A930B1}" type="datetimeFigureOut">
              <a:rPr lang="en-GB" smtClean="0"/>
              <a:t>18/05/2016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32001-6944-402F-A2F3-A862432E1C56}" type="slidenum">
              <a:rPr lang="en-GB" smtClean="0"/>
              <a:t>‹#›</a:t>
            </a:fld>
            <a:endParaRPr lang="en-GB"/>
          </a:p>
        </p:txBody>
      </p:sp>
    </p:spTree>
    <p:extLst>
      <p:ext uri="{BB962C8B-B14F-4D97-AF65-F5344CB8AC3E}">
        <p14:creationId xmlns:p14="http://schemas.microsoft.com/office/powerpoint/2010/main" val="142613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bc.co.uk/2/hi/uk_news/6691471.s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http://www.isizedconsultltd.com.ng/map-and-climate/ </a:t>
            </a:r>
            <a:endParaRPr lang="en-GB" dirty="0"/>
          </a:p>
        </p:txBody>
      </p:sp>
      <p:sp>
        <p:nvSpPr>
          <p:cNvPr id="4" name="Slide Number Placeholder 3"/>
          <p:cNvSpPr>
            <a:spLocks noGrp="1"/>
          </p:cNvSpPr>
          <p:nvPr>
            <p:ph type="sldNum" sz="quarter" idx="10"/>
          </p:nvPr>
        </p:nvSpPr>
        <p:spPr/>
        <p:txBody>
          <a:bodyPr/>
          <a:lstStyle/>
          <a:p>
            <a:fld id="{75932001-6944-402F-A2F3-A862432E1C56}" type="slidenum">
              <a:rPr lang="en-GB" smtClean="0"/>
              <a:t>2</a:t>
            </a:fld>
            <a:endParaRPr lang="en-GB"/>
          </a:p>
        </p:txBody>
      </p:sp>
    </p:spTree>
    <p:extLst>
      <p:ext uri="{BB962C8B-B14F-4D97-AF65-F5344CB8AC3E}">
        <p14:creationId xmlns:p14="http://schemas.microsoft.com/office/powerpoint/2010/main" val="12011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hlinkClick r:id="rId3"/>
              </a:rPr>
              <a:t>http://www.bbc.co.uk/2/hi/uk_news/6691471.stm</a:t>
            </a:r>
            <a:r>
              <a:rPr lang="en-GB"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75932001-6944-402F-A2F3-A862432E1C56}" type="slidenum">
              <a:rPr lang="en-GB" smtClean="0"/>
              <a:t>5</a:t>
            </a:fld>
            <a:endParaRPr lang="en-GB"/>
          </a:p>
        </p:txBody>
      </p:sp>
    </p:spTree>
    <p:extLst>
      <p:ext uri="{BB962C8B-B14F-4D97-AF65-F5344CB8AC3E}">
        <p14:creationId xmlns:p14="http://schemas.microsoft.com/office/powerpoint/2010/main" val="238042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Flickr: Stadium,</a:t>
            </a:r>
            <a:r>
              <a:rPr lang="en-US" baseline="0" dirty="0" smtClean="0"/>
              <a:t> </a:t>
            </a:r>
            <a:r>
              <a:rPr lang="en-US" baseline="0" dirty="0" err="1" smtClean="0"/>
              <a:t>wonker</a:t>
            </a:r>
            <a:r>
              <a:rPr lang="en-US" baseline="0" dirty="0" smtClean="0"/>
              <a:t>. Accessible at: https://www.flickr.com/photos/wonker/421980487/in/photolist-DhL6D-bFBaJM-bq1GYx-bq1FvB-bq1WFB-bjJnEX-fDAvju-bq1LKX-dqxP7X-bq1Jon-bq1Gzp-bq1LSv-bq1L5v-bq1Gnt-fDj3tv-bq1CXz-bq1DNg-fDj45F-bq1Eqa-8ekDUc-cQCUuS-95dHLy-6kRkoB-bq1HXe-9Jc8CT-dR9Ktf-bq1Km4-9Nbm3V-bq1KRB-7kC1cN-bkF5du-9Nb81K-9NbdPF-9Nbtkv-dAadsG-9NbkgK-bq1Jbp-bq1WtV-9Ne9nQ-9NbnsP-dSu5yo-nKEsRs-j85Lbr-h2cSXv-kdz114-9A9btw-fDAD83-daZbvx-dVd2GF-9trgx5</a:t>
            </a:r>
          </a:p>
          <a:p>
            <a:endParaRPr lang="en-US" baseline="0" dirty="0" smtClean="0"/>
          </a:p>
          <a:p>
            <a:r>
              <a:rPr lang="en-US" dirty="0" smtClean="0"/>
              <a:t>Flickr: Scarf Waving, </a:t>
            </a:r>
            <a:r>
              <a:rPr lang="en-US" dirty="0" err="1" smtClean="0"/>
              <a:t>wonker</a:t>
            </a:r>
            <a:r>
              <a:rPr lang="en-US" dirty="0" smtClean="0"/>
              <a:t>. Accessible at:</a:t>
            </a:r>
            <a:r>
              <a:rPr lang="en-US" baseline="0" dirty="0" smtClean="0"/>
              <a:t> https://www.flickr.com/photos/wonker/3845938367/in/photolist-6RRruc-cQCUm7-bq1E2K-7kC1BG-hUPAdE-6gdaME-boGvXR-bq1JDk-douR6W-6qNxkf-7uzWti-fH5FRA-bq1Fgi-ch5H2f-4PoaaF-9Ne7XY-jHBNTH-7uDQUQ-bq1EY4-fGN7Bp-8akqgP-95dxx1-7j4HqA-fow9Uc-bq1EHt-8YpoR9-7uzY6V-6JvUmW-oj5qcF-jHBP8v-cPGQTu-9NbtgR-7uDPR7-e7kC5Y-4nefx7-8bkjmf-7uzUVV-2WCGqf-ooR7cS-9Nb738-adF8FF-7kzmaB-6fwz5N-jHBNQr-849YqE-bq1MQn-ksPAEo-dzBWVv-2TGCx9-7kDe3L</a:t>
            </a:r>
            <a:endParaRPr lang="en-US" dirty="0"/>
          </a:p>
        </p:txBody>
      </p:sp>
      <p:sp>
        <p:nvSpPr>
          <p:cNvPr id="4" name="Slide Number Placeholder 3"/>
          <p:cNvSpPr>
            <a:spLocks noGrp="1"/>
          </p:cNvSpPr>
          <p:nvPr>
            <p:ph type="sldNum" sz="quarter" idx="10"/>
          </p:nvPr>
        </p:nvSpPr>
        <p:spPr/>
        <p:txBody>
          <a:bodyPr/>
          <a:lstStyle/>
          <a:p>
            <a:fld id="{E875482F-84F2-49B3-B838-C4F82F76F6F2}" type="slidenum">
              <a:rPr lang="en-US" smtClean="0"/>
              <a:t>7</a:t>
            </a:fld>
            <a:endParaRPr lang="en-US"/>
          </a:p>
        </p:txBody>
      </p:sp>
    </p:spTree>
    <p:extLst>
      <p:ext uri="{BB962C8B-B14F-4D97-AF65-F5344CB8AC3E}">
        <p14:creationId xmlns:p14="http://schemas.microsoft.com/office/powerpoint/2010/main" val="5709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Crewe</a:t>
            </a:r>
            <a:r>
              <a:rPr lang="en-US" baseline="0" dirty="0" smtClean="0"/>
              <a:t> – Flickr: Colchester </a:t>
            </a:r>
            <a:r>
              <a:rPr lang="en-US" baseline="0" dirty="0" err="1" smtClean="0"/>
              <a:t>Utd</a:t>
            </a:r>
            <a:r>
              <a:rPr lang="en-US" baseline="0" dirty="0" smtClean="0"/>
              <a:t> 2-3 Crewe Alexandra, Paul Wilkinson (</a:t>
            </a:r>
            <a:r>
              <a:rPr lang="en-US" baseline="0" dirty="0" err="1" smtClean="0"/>
              <a:t>EEPaul</a:t>
            </a:r>
            <a:r>
              <a:rPr lang="en-US" baseline="0" dirty="0" smtClean="0"/>
              <a:t>). Accessible at: https://www.flickr.com/photos/eepaul/16286423410/in/photolist-nxgBP4-cEwxEd-7YZGHB-kvbssi-ndZQvc-qPbbgC-nvd5Pz-ne1xJo-nvwgzj-nveivA-cgDeWU-nvcw5B-kvbvUD-nxgNsD-q9WSht-oSXMKz-82Xbij-ndYtyc-nvuNk2-pxmZs5-ne1hZH-nts7A9-oSXUh2-nxgDYe-ne1hVX-ne12mS-nvcPH2-cEwHgQ-qPhfpK-nxghxi-cEwwPC-nvuRV8-nvdU6Q-nvuQXB-nvusvn-a9mvpP-cgDg1N-kvbq8D-cEwAx9-a9pjcQ-nxgcZk-ne17o5-ne19HU-kvdCbm-ne19by-nvuzDk-mPSPdt-cEwtsU-pxjnWC-pGHJBh</a:t>
            </a:r>
          </a:p>
          <a:p>
            <a:endParaRPr lang="en-US" dirty="0" smtClean="0"/>
          </a:p>
        </p:txBody>
      </p:sp>
      <p:sp>
        <p:nvSpPr>
          <p:cNvPr id="4" name="Slide Number Placeholder 3"/>
          <p:cNvSpPr>
            <a:spLocks noGrp="1"/>
          </p:cNvSpPr>
          <p:nvPr>
            <p:ph type="sldNum" sz="quarter" idx="10"/>
          </p:nvPr>
        </p:nvSpPr>
        <p:spPr/>
        <p:txBody>
          <a:bodyPr/>
          <a:lstStyle/>
          <a:p>
            <a:fld id="{E875482F-84F2-49B3-B838-C4F82F76F6F2}" type="slidenum">
              <a:rPr lang="en-US" smtClean="0"/>
              <a:t>8</a:t>
            </a:fld>
            <a:endParaRPr lang="en-US"/>
          </a:p>
        </p:txBody>
      </p:sp>
    </p:spTree>
    <p:extLst>
      <p:ext uri="{BB962C8B-B14F-4D97-AF65-F5344CB8AC3E}">
        <p14:creationId xmlns:p14="http://schemas.microsoft.com/office/powerpoint/2010/main" val="218392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Google images:</a:t>
            </a:r>
            <a:r>
              <a:rPr lang="en-US" baseline="0" dirty="0" smtClean="0"/>
              <a:t> History of beer, en.wikipedia.org. Accessible at: https://upload.wikimedia.org/wikipedia/commons/0/05/Australian_beer_production_1945.jpg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Walsall – Flickr: DSC01601, Ben Sutherland.</a:t>
            </a:r>
            <a:r>
              <a:rPr lang="en-US" baseline="0" dirty="0" smtClean="0"/>
              <a:t> Accessible at: https://www.flickr.com/photos/bensutherland/15447948567/in/photolist-cXKvrL-cXKtEY-pPA7cC-p3aHvi-hqtueL-hqzArm-hqzV8Z-hqu8ix-hqtrmw-hqzz91-hqu8sm-hqzpvo-hqAi3F-hqzCLb-hqzuoQ-hqz83z-hqtNJE-hquZCv-hqArFT-px5LUP-pPAbR7-px5FR2-pMqi4U-pPvVRt-px2kwc-oSEmeQ-px5GpX-oSHhS2-px7Ghw-pPhf8n-pPvND2-pPvS7p-px51dL-pMqomC-pPA979-oSEr6o-px2not-pPvXwn-px5L8P-pPAfeE-pPvUwe-px7EmC-px4XNf-pPAdyf-px2hkn-px5H92-pMqgc7-px5FtD-px2hwV-pPAdhU</a:t>
            </a:r>
          </a:p>
          <a:p>
            <a:endParaRPr lang="en-US" dirty="0"/>
          </a:p>
        </p:txBody>
      </p:sp>
      <p:sp>
        <p:nvSpPr>
          <p:cNvPr id="4" name="Slide Number Placeholder 3"/>
          <p:cNvSpPr>
            <a:spLocks noGrp="1"/>
          </p:cNvSpPr>
          <p:nvPr>
            <p:ph type="sldNum" sz="quarter" idx="10"/>
          </p:nvPr>
        </p:nvSpPr>
        <p:spPr/>
        <p:txBody>
          <a:bodyPr/>
          <a:lstStyle/>
          <a:p>
            <a:fld id="{E875482F-84F2-49B3-B838-C4F82F76F6F2}" type="slidenum">
              <a:rPr lang="en-US" smtClean="0"/>
              <a:t>9</a:t>
            </a:fld>
            <a:endParaRPr lang="en-US"/>
          </a:p>
        </p:txBody>
      </p:sp>
    </p:spTree>
    <p:extLst>
      <p:ext uri="{BB962C8B-B14F-4D97-AF65-F5344CB8AC3E}">
        <p14:creationId xmlns:p14="http://schemas.microsoft.com/office/powerpoint/2010/main" val="29372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a:t>
            </a:r>
            <a:r>
              <a:rPr lang="en-US" baseline="0" dirty="0" smtClean="0"/>
              <a:t> images: File: Sheffield in </a:t>
            </a:r>
            <a:r>
              <a:rPr lang="en-US" baseline="0" dirty="0" err="1" smtClean="0"/>
              <a:t>England.svg</a:t>
            </a:r>
            <a:r>
              <a:rPr lang="en-US" baseline="0" dirty="0" smtClean="0"/>
              <a:t>, commons.wikimedia.org. Accessible at: https://upload.wikimedia.org/wikipedia/commons/thumb/a/a6/Sheffield_in_England.svg/494px-Sheffield_in_England.svg.png</a:t>
            </a:r>
            <a:endParaRPr lang="en-US" dirty="0"/>
          </a:p>
        </p:txBody>
      </p:sp>
      <p:sp>
        <p:nvSpPr>
          <p:cNvPr id="4" name="Slide Number Placeholder 3"/>
          <p:cNvSpPr>
            <a:spLocks noGrp="1"/>
          </p:cNvSpPr>
          <p:nvPr>
            <p:ph type="sldNum" sz="quarter" idx="10"/>
          </p:nvPr>
        </p:nvSpPr>
        <p:spPr/>
        <p:txBody>
          <a:bodyPr/>
          <a:lstStyle/>
          <a:p>
            <a:fld id="{E875482F-84F2-49B3-B838-C4F82F76F6F2}" type="slidenum">
              <a:rPr lang="en-US" smtClean="0"/>
              <a:t>11</a:t>
            </a:fld>
            <a:endParaRPr lang="en-US"/>
          </a:p>
        </p:txBody>
      </p:sp>
    </p:spTree>
    <p:extLst>
      <p:ext uri="{BB962C8B-B14F-4D97-AF65-F5344CB8AC3E}">
        <p14:creationId xmlns:p14="http://schemas.microsoft.com/office/powerpoint/2010/main" val="399708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a:t>
            </a:r>
            <a:r>
              <a:rPr lang="en-US" baseline="0" dirty="0" smtClean="0"/>
              <a:t> images: File: 1891 – 92 Sheffield United F.C. team.jpg, commons.wikimedia.org. Accessible at: https://upload.wikimedia.org/wikipedia/commons/0/0c/1891-92_Sheffield_United_F.C._team.jpg</a:t>
            </a:r>
            <a:endParaRPr lang="en-US" dirty="0"/>
          </a:p>
        </p:txBody>
      </p:sp>
      <p:sp>
        <p:nvSpPr>
          <p:cNvPr id="4" name="Slide Number Placeholder 3"/>
          <p:cNvSpPr>
            <a:spLocks noGrp="1"/>
          </p:cNvSpPr>
          <p:nvPr>
            <p:ph type="sldNum" sz="quarter" idx="10"/>
          </p:nvPr>
        </p:nvSpPr>
        <p:spPr/>
        <p:txBody>
          <a:bodyPr/>
          <a:lstStyle/>
          <a:p>
            <a:fld id="{E875482F-84F2-49B3-B838-C4F82F76F6F2}" type="slidenum">
              <a:rPr lang="en-US" smtClean="0"/>
              <a:t>12</a:t>
            </a:fld>
            <a:endParaRPr lang="en-US"/>
          </a:p>
        </p:txBody>
      </p:sp>
    </p:spTree>
    <p:extLst>
      <p:ext uri="{BB962C8B-B14F-4D97-AF65-F5344CB8AC3E}">
        <p14:creationId xmlns:p14="http://schemas.microsoft.com/office/powerpoint/2010/main" val="215226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images from LESSON 4 SHEFFIELD INDUS TIMELINE RESOURCE SHEET</a:t>
            </a:r>
            <a:endParaRPr lang="en-US" dirty="0"/>
          </a:p>
        </p:txBody>
      </p:sp>
      <p:sp>
        <p:nvSpPr>
          <p:cNvPr id="4" name="Slide Number Placeholder 3"/>
          <p:cNvSpPr>
            <a:spLocks noGrp="1"/>
          </p:cNvSpPr>
          <p:nvPr>
            <p:ph type="sldNum" sz="quarter" idx="10"/>
          </p:nvPr>
        </p:nvSpPr>
        <p:spPr/>
        <p:txBody>
          <a:bodyPr/>
          <a:lstStyle/>
          <a:p>
            <a:fld id="{E875482F-84F2-49B3-B838-C4F82F76F6F2}" type="slidenum">
              <a:rPr lang="en-US" smtClean="0"/>
              <a:t>14</a:t>
            </a:fld>
            <a:endParaRPr lang="en-US"/>
          </a:p>
        </p:txBody>
      </p:sp>
    </p:spTree>
    <p:extLst>
      <p:ext uri="{BB962C8B-B14F-4D97-AF65-F5344CB8AC3E}">
        <p14:creationId xmlns:p14="http://schemas.microsoft.com/office/powerpoint/2010/main" val="5032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Tram – Google</a:t>
            </a:r>
            <a:r>
              <a:rPr lang="en-US" baseline="0" dirty="0" smtClean="0"/>
              <a:t> images: Free photo: Sheffield, the Tram, Tram, Public Transport, Transport, pixabay.com. Accessible at: https://pixabay.com/static/uploads/photo/2016/01/13/04/36/sheffield-1137159_960_720.jpg</a:t>
            </a:r>
          </a:p>
          <a:p>
            <a:endParaRPr lang="en-US" baseline="0" dirty="0" smtClean="0"/>
          </a:p>
          <a:p>
            <a:r>
              <a:rPr lang="en-US" baseline="0" dirty="0" smtClean="0"/>
              <a:t>Town – Google images: </a:t>
            </a:r>
            <a:r>
              <a:rPr lang="en-US" baseline="0" dirty="0" err="1" smtClean="0"/>
              <a:t>Millenium</a:t>
            </a:r>
            <a:r>
              <a:rPr lang="en-US" baseline="0" dirty="0" smtClean="0"/>
              <a:t> Square (Sheffield), en.wikipedia.org. Accessible at: https://upload.wikimedia.org/wikipedia/commons/0/0e/Millennium_Square.JPG</a:t>
            </a:r>
          </a:p>
          <a:p>
            <a:endParaRPr lang="en-US" baseline="0" dirty="0" smtClean="0"/>
          </a:p>
          <a:p>
            <a:r>
              <a:rPr lang="en-US" baseline="0" dirty="0" smtClean="0"/>
              <a:t>Google images: Sheffield City Centre, en.wikipedia.org. Accessible at: https://upload.wikimedia.org/wikipedia/commons/d/dc/Sheffield_City_Hall.JPG</a:t>
            </a:r>
            <a:endParaRPr lang="en-US" dirty="0"/>
          </a:p>
        </p:txBody>
      </p:sp>
      <p:sp>
        <p:nvSpPr>
          <p:cNvPr id="4" name="Slide Number Placeholder 3"/>
          <p:cNvSpPr>
            <a:spLocks noGrp="1"/>
          </p:cNvSpPr>
          <p:nvPr>
            <p:ph type="sldNum" sz="quarter" idx="10"/>
          </p:nvPr>
        </p:nvSpPr>
        <p:spPr/>
        <p:txBody>
          <a:bodyPr/>
          <a:lstStyle/>
          <a:p>
            <a:fld id="{E875482F-84F2-49B3-B838-C4F82F76F6F2}" type="slidenum">
              <a:rPr lang="en-US" smtClean="0"/>
              <a:t>15</a:t>
            </a:fld>
            <a:endParaRPr lang="en-US"/>
          </a:p>
        </p:txBody>
      </p:sp>
    </p:spTree>
    <p:extLst>
      <p:ext uri="{BB962C8B-B14F-4D97-AF65-F5344CB8AC3E}">
        <p14:creationId xmlns:p14="http://schemas.microsoft.com/office/powerpoint/2010/main" val="3747039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smtClean="0"/>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smtClean="0"/>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http://www.google.co.uk/url?sa=i&amp;rct=j&amp;q=&amp;esrc=s&amp;frm=1&amp;source=images&amp;cd=&amp;cad=rja&amp;uact=8&amp;ved=0CAcQjRxqFQoTCK76v72vmccCFU8Y2wodPAgKaw&amp;url=http://www.sheffieldindexers.com/MasterCutlersMayorsIndex.html&amp;ei=dObFVa7wAc-w7Aa8kKjYBg&amp;bvm=bv.99804247,d.dmo&amp;psig=AFQjCNFiI4p77XbN2np8UPWvF-T0XFDi5A&amp;ust=1439119337096041" TargetMode="External"/><Relationship Id="rId3" Type="http://schemas.openxmlformats.org/officeDocument/2006/relationships/hyperlink" Target="http://www.google.co.uk/url?sa=i&amp;rct=j&amp;q=&amp;esrc=s&amp;frm=1&amp;source=images&amp;cd=&amp;cad=rja&amp;uact=8&amp;ved=0CAcQjRxqFQoTCJ69jdKwmccCFVJn2wode-0NjQ&amp;url=http://www.sheffieldhistory.co.uk/forums/index.php?/topic/7059-1871-trade-directory-images/&amp;ei=q-fFVd67KdLO7Qb72rfoCA&amp;bvm=bv.99804247,d.dmo&amp;psig=AFQjCNFI1aARDpi6ymRDFFC_NxWTVfeRsw&amp;ust=1439119641717811" TargetMode="External"/><Relationship Id="rId7" Type="http://schemas.openxmlformats.org/officeDocument/2006/relationships/hyperlink" Target="http://www.google.co.uk/url?sa=i&amp;rct=j&amp;q=&amp;esrc=s&amp;frm=1&amp;source=images&amp;cd=&amp;cad=rja&amp;uact=8&amp;ved=0CAcQjRxqFQoTCOLzu7exmccCFWGP2wod3yMNRA&amp;url=http://www.sheffieldhistory.co.uk/forums/index.php?/topic/12082-sheffield-forge-and-rolling-mills/&amp;ei=gOjFVeKzD-Ge7gbfx7SgBA&amp;bvm=bv.99804247,d.dmo&amp;psig=AFQjCNGKQxCJTv85rKO_zW9ie_mfPnMlfA&amp;ust=1439119868799336" TargetMode="External"/><Relationship Id="rId12"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hyperlink" Target="http://www.google.co.uk/url?sa=i&amp;rct=j&amp;q=&amp;esrc=s&amp;frm=1&amp;source=images&amp;cd=&amp;cad=rja&amp;uact=8&amp;ved=0CAcQjRxqFQoTCO2js5GwmccCFYuh2woddmsOJQ&amp;url=http://www.uk-legal-knives.com/pocket-knife-history-33-w.asp&amp;ei=I-fFVa2GPIvD7gb21rmoAg&amp;bvm=bv.99804247,d.dmo&amp;psig=AFQjCNFbzHJfJFrGO0kGJ_5UqpQ7L9GEbw&amp;ust=1439119505514411" TargetMode="External"/><Relationship Id="rId5" Type="http://schemas.openxmlformats.org/officeDocument/2006/relationships/hyperlink" Target="http://www.google.co.uk/url?sa=i&amp;rct=j&amp;q=&amp;esrc=s&amp;frm=1&amp;source=images&amp;cd=&amp;cad=rja&amp;uact=8&amp;ved=0CAcQjRxqFQoTCMTq2e2tmccCFYaz2wodehMEJQ&amp;url=http://www.crtools.co.uk/tool-cutters-sheffield.html&amp;ei=wOTFVcSKD4bn7gb6ppCoAg&amp;bvm=bv.99804247,d.dmo&amp;psig=AFQjCNEZbWQQqWydEujc3G7A9pEa32ngwA&amp;ust=1439118760394386"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hyperlink" Target="https://www.google.co.uk/url?sa=i&amp;rct=j&amp;q=&amp;esrc=s&amp;frm=1&amp;source=images&amp;cd=&amp;cad=rja&amp;uact=8&amp;ved=0CAcQjRxqFQoTCJaI_KWtmccCFYuW2wodifoI1g&amp;url=https://en.wikipedia.org/wiki/History_of_Sheffield&amp;ei=KeTFVdbPMYut7gaJ9aOwDQ&amp;bvm=bv.99804247,d.dmo&amp;psig=AFQjCNEZbWQQqWydEujc3G7A9pEa32ngwA&amp;ust=1439118760394386" TargetMode="External"/><Relationship Id="rId1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hyperlink" Target="http://www.thebeautifulhistory.wordpress.com/club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LyYmtvJlscCFWKh2wodeCwDbw&amp;url=http://www.isizedconsultltd.com.ng/map-and-climate/&amp;ei=Tm_EVby5GuLC7gb42Iz4Bg&amp;bvm=bv.99804247,d.ZGU&amp;psig=AFQjCNF_BcqSutJZKDbnnD0Y-Ey8s4xz4Q&amp;ust=1439023038751936"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LDlqMfLlscCFTMW2wod80UCYg&amp;url=http://news.bbc.co.uk/2/hi/uk/8164070.stm&amp;ei=PXHEVfDSJLOs7Abzi4mQBg&amp;bvm=bv.99804247,d.ZGU&amp;psig=AFQjCNF2-83c-nVQ1Mv-mggvwOFK9PZnKw&amp;ust=1439023795877363"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L-BtpLLlscCFQUG2wod6Z8DGQ&amp;url=http://www.bbc.co.uk/2/hi/uk_news/6691471.stm&amp;ei=znDEVb_iKIWM7Abpv47IAQ&amp;bvm=bv.99804247,d.ZGU&amp;psig=AFQjCNGJYeGaaDGPAK11oFPfxr1n5iMsSw&amp;ust=1439023670983055" TargetMode="External"/><Relationship Id="rId2" Type="http://schemas.openxmlformats.org/officeDocument/2006/relationships/hyperlink" Target="http://www.bbc.co.uk/education/clips/z398q6f" TargetMode="External"/><Relationship Id="rId1" Type="http://schemas.openxmlformats.org/officeDocument/2006/relationships/slideLayout" Target="../slideLayouts/slideLayout9.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76375" y="188913"/>
            <a:ext cx="5471889" cy="1439887"/>
          </a:xfrm>
        </p:spPr>
        <p:txBody>
          <a:bodyPr anchor="t"/>
          <a:lstStyle/>
          <a:p>
            <a:r>
              <a:rPr lang="en-GB" altLang="en-US" b="1" dirty="0" smtClean="0"/>
              <a:t>Lesson four: </a:t>
            </a:r>
            <a:br>
              <a:rPr lang="en-GB" altLang="en-US" b="1" dirty="0" smtClean="0"/>
            </a:br>
            <a:r>
              <a:rPr lang="en-GB" altLang="en-US" sz="3200" b="1" dirty="0" smtClean="0"/>
              <a:t>Famous Football Cities</a:t>
            </a:r>
            <a:endParaRPr lang="en-US" altLang="en-US" sz="3200" b="1" dirty="0"/>
          </a:p>
        </p:txBody>
      </p:sp>
      <p:sp>
        <p:nvSpPr>
          <p:cNvPr id="69636" name="Oval 4"/>
          <p:cNvSpPr>
            <a:spLocks noChangeArrowheads="1"/>
          </p:cNvSpPr>
          <p:nvPr/>
        </p:nvSpPr>
        <p:spPr bwMode="auto">
          <a:xfrm>
            <a:off x="250825" y="2924944"/>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7" name="Oval 5"/>
          <p:cNvSpPr>
            <a:spLocks noChangeArrowheads="1"/>
          </p:cNvSpPr>
          <p:nvPr/>
        </p:nvSpPr>
        <p:spPr bwMode="auto">
          <a:xfrm>
            <a:off x="3276600" y="2924944"/>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solidFill>
                <a:srgbClr val="336699"/>
              </a:solidFill>
              <a:latin typeface="Arial" charset="0"/>
            </a:endParaRPr>
          </a:p>
        </p:txBody>
      </p:sp>
      <p:sp>
        <p:nvSpPr>
          <p:cNvPr id="69638" name="Oval 6"/>
          <p:cNvSpPr>
            <a:spLocks noChangeArrowheads="1"/>
          </p:cNvSpPr>
          <p:nvPr/>
        </p:nvSpPr>
        <p:spPr bwMode="auto">
          <a:xfrm>
            <a:off x="6227763" y="2924944"/>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2" name="Text Box 10"/>
          <p:cNvSpPr txBox="1">
            <a:spLocks noChangeArrowheads="1"/>
          </p:cNvSpPr>
          <p:nvPr/>
        </p:nvSpPr>
        <p:spPr bwMode="auto">
          <a:xfrm>
            <a:off x="6443663"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6621A"/>
          </a:solidFill>
        </p:spPr>
        <p:txBody>
          <a:bodyPr/>
          <a:lstStyle/>
          <a:p>
            <a:r>
              <a:rPr lang="en-GB" dirty="0" smtClean="0">
                <a:solidFill>
                  <a:schemeClr val="bg1"/>
                </a:solidFill>
              </a:rPr>
              <a:t>Northampton Town</a:t>
            </a:r>
            <a:br>
              <a:rPr lang="en-GB" dirty="0" smtClean="0">
                <a:solidFill>
                  <a:schemeClr val="bg1"/>
                </a:solidFill>
              </a:rPr>
            </a:br>
            <a:r>
              <a:rPr lang="en-GB" dirty="0" smtClean="0">
                <a:solidFill>
                  <a:schemeClr val="bg1"/>
                </a:solidFill>
              </a:rPr>
              <a:t>‘The Cobblers’</a:t>
            </a:r>
            <a:endParaRPr lang="en-GB" dirty="0">
              <a:solidFill>
                <a:schemeClr val="bg1"/>
              </a:solidFill>
            </a:endParaRPr>
          </a:p>
        </p:txBody>
      </p:sp>
      <p:sp>
        <p:nvSpPr>
          <p:cNvPr id="3" name="Content Placeholder 2"/>
          <p:cNvSpPr>
            <a:spLocks noGrp="1"/>
          </p:cNvSpPr>
          <p:nvPr>
            <p:ph idx="1"/>
          </p:nvPr>
        </p:nvSpPr>
        <p:spPr>
          <a:xfrm>
            <a:off x="899592" y="1988840"/>
            <a:ext cx="7560840" cy="3959225"/>
          </a:xfrm>
        </p:spPr>
        <p:txBody>
          <a:bodyPr/>
          <a:lstStyle/>
          <a:p>
            <a:pPr marL="0" indent="0">
              <a:buNone/>
            </a:pPr>
            <a:r>
              <a:rPr lang="en-GB" sz="2800" dirty="0"/>
              <a:t>T</a:t>
            </a:r>
            <a:r>
              <a:rPr lang="en-GB" sz="2800" dirty="0" smtClean="0"/>
              <a:t>he </a:t>
            </a:r>
            <a:r>
              <a:rPr lang="en-GB" sz="2800" dirty="0"/>
              <a:t>shoe manufacturing industry gave rise to the nickname </a:t>
            </a:r>
            <a:r>
              <a:rPr lang="en-GB" sz="2800" b="1" dirty="0"/>
              <a:t>‘The Cobblers’</a:t>
            </a:r>
            <a:r>
              <a:rPr lang="en-GB" sz="2800" dirty="0"/>
              <a:t>. Northampton was the world capital of shoemaking and it must have been a great sight, seeing everyone in the town walking around in fashionable shiny boots.</a:t>
            </a:r>
          </a:p>
          <a:p>
            <a:endParaRPr lang="en-GB" dirty="0"/>
          </a:p>
        </p:txBody>
      </p:sp>
    </p:spTree>
    <p:extLst>
      <p:ext uri="{BB962C8B-B14F-4D97-AF65-F5344CB8AC3E}">
        <p14:creationId xmlns:p14="http://schemas.microsoft.com/office/powerpoint/2010/main" val="110844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332656"/>
            <a:ext cx="5496272" cy="1296144"/>
          </a:xfrm>
          <a:solidFill>
            <a:srgbClr val="797E01"/>
          </a:solidFill>
        </p:spPr>
        <p:txBody>
          <a:bodyPr>
            <a:normAutofit/>
          </a:bodyPr>
          <a:lstStyle/>
          <a:p>
            <a:r>
              <a:rPr lang="en-US" dirty="0">
                <a:solidFill>
                  <a:schemeClr val="bg1"/>
                </a:solidFill>
              </a:rPr>
              <a:t>Case </a:t>
            </a:r>
            <a:r>
              <a:rPr lang="en-US" dirty="0" smtClean="0">
                <a:solidFill>
                  <a:schemeClr val="bg1"/>
                </a:solidFill>
              </a:rPr>
              <a:t>study: Sheffield</a:t>
            </a:r>
            <a:endParaRPr lang="en-US" dirty="0">
              <a:solidFill>
                <a:schemeClr val="bg1"/>
              </a:solidFill>
            </a:endParaRPr>
          </a:p>
        </p:txBody>
      </p:sp>
      <p:pic>
        <p:nvPicPr>
          <p:cNvPr id="2050" name="Picture 2" descr="https://upload.wikimedia.org/wikipedia/commons/thumb/a/a6/Sheffield_in_England.svg/494px-Sheffield_in_Englan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676400"/>
            <a:ext cx="4266184"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16768" y="6642556"/>
            <a:ext cx="1127232" cy="215444"/>
          </a:xfrm>
          <a:prstGeom prst="rect">
            <a:avLst/>
          </a:prstGeom>
        </p:spPr>
        <p:txBody>
          <a:bodyPr wrap="none">
            <a:spAutoFit/>
          </a:bodyPr>
          <a:lstStyle/>
          <a:p>
            <a:r>
              <a:rPr lang="en-US" sz="800" dirty="0" smtClean="0"/>
              <a:t>Wikipedia Commons</a:t>
            </a:r>
            <a:endParaRPr lang="en-GB" sz="800" dirty="0"/>
          </a:p>
        </p:txBody>
      </p:sp>
    </p:spTree>
    <p:extLst>
      <p:ext uri="{BB962C8B-B14F-4D97-AF65-F5344CB8AC3E}">
        <p14:creationId xmlns:p14="http://schemas.microsoft.com/office/powerpoint/2010/main" val="269556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40160"/>
          </a:solidFill>
        </p:spPr>
        <p:txBody>
          <a:bodyPr>
            <a:normAutofit/>
          </a:bodyPr>
          <a:lstStyle/>
          <a:p>
            <a:r>
              <a:rPr lang="en-US" dirty="0" smtClean="0">
                <a:solidFill>
                  <a:schemeClr val="bg1"/>
                </a:solidFill>
              </a:rPr>
              <a:t>Sheffield</a:t>
            </a:r>
            <a:r>
              <a:rPr lang="en-US" cap="small" dirty="0" smtClean="0">
                <a:solidFill>
                  <a:schemeClr val="bg1"/>
                </a:solidFill>
              </a:rPr>
              <a:t>: </a:t>
            </a:r>
            <a:r>
              <a:rPr lang="en-US" dirty="0" smtClean="0">
                <a:solidFill>
                  <a:schemeClr val="bg1"/>
                </a:solidFill>
              </a:rPr>
              <a:t>The Blades </a:t>
            </a:r>
            <a:endParaRPr lang="en-US" dirty="0">
              <a:solidFill>
                <a:schemeClr val="bg1"/>
              </a:solidFill>
            </a:endParaRPr>
          </a:p>
        </p:txBody>
      </p:sp>
      <p:sp>
        <p:nvSpPr>
          <p:cNvPr id="3" name="Content Placeholder 2"/>
          <p:cNvSpPr>
            <a:spLocks noGrp="1"/>
          </p:cNvSpPr>
          <p:nvPr>
            <p:ph idx="1"/>
          </p:nvPr>
        </p:nvSpPr>
        <p:spPr>
          <a:xfrm>
            <a:off x="457200" y="5301208"/>
            <a:ext cx="8229600" cy="1484376"/>
          </a:xfrm>
        </p:spPr>
        <p:txBody>
          <a:bodyPr/>
          <a:lstStyle/>
          <a:p>
            <a:pPr marL="109728" indent="0">
              <a:buNone/>
            </a:pPr>
            <a:r>
              <a:rPr lang="en-US" dirty="0" smtClean="0">
                <a:latin typeface="+mj-lt"/>
              </a:rPr>
              <a:t>Sheffield United was nicknamed ‘The Blades’ from one of the most famous trades of the town – steelmaking. </a:t>
            </a:r>
            <a:endParaRPr lang="en-US" dirty="0">
              <a:latin typeface="+mj-lt"/>
            </a:endParaRPr>
          </a:p>
        </p:txBody>
      </p:sp>
      <p:pic>
        <p:nvPicPr>
          <p:cNvPr id="3074" name="Picture 2" descr="https://upload.wikimedia.org/wikipedia/commons/0/0c/1891-92_Sheffield_United_F.C._t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72816"/>
            <a:ext cx="4267200" cy="33739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58574" y="5146749"/>
            <a:ext cx="1127232" cy="215444"/>
          </a:xfrm>
          <a:prstGeom prst="rect">
            <a:avLst/>
          </a:prstGeom>
        </p:spPr>
        <p:txBody>
          <a:bodyPr wrap="none">
            <a:spAutoFit/>
          </a:bodyPr>
          <a:lstStyle/>
          <a:p>
            <a:r>
              <a:rPr lang="en-US" sz="800" dirty="0" smtClean="0"/>
              <a:t>Wikipedia Commons</a:t>
            </a:r>
            <a:endParaRPr lang="en-GB" sz="800" dirty="0"/>
          </a:p>
        </p:txBody>
      </p:sp>
    </p:spTree>
    <p:extLst>
      <p:ext uri="{BB962C8B-B14F-4D97-AF65-F5344CB8AC3E}">
        <p14:creationId xmlns:p14="http://schemas.microsoft.com/office/powerpoint/2010/main" val="111994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97E01"/>
          </a:solidFill>
        </p:spPr>
        <p:txBody>
          <a:bodyPr/>
          <a:lstStyle/>
          <a:p>
            <a:r>
              <a:rPr lang="en-GB" dirty="0" smtClean="0">
                <a:solidFill>
                  <a:schemeClr val="bg1"/>
                </a:solidFill>
              </a:rPr>
              <a:t>The Blades</a:t>
            </a:r>
            <a:endParaRPr lang="en-GB" dirty="0">
              <a:solidFill>
                <a:schemeClr val="bg1"/>
              </a:solidFill>
            </a:endParaRPr>
          </a:p>
        </p:txBody>
      </p:sp>
      <p:sp>
        <p:nvSpPr>
          <p:cNvPr id="3" name="Content Placeholder 2"/>
          <p:cNvSpPr>
            <a:spLocks noGrp="1"/>
          </p:cNvSpPr>
          <p:nvPr>
            <p:ph idx="1"/>
          </p:nvPr>
        </p:nvSpPr>
        <p:spPr>
          <a:xfrm>
            <a:off x="1043608" y="2276873"/>
            <a:ext cx="7010400" cy="2520280"/>
          </a:xfrm>
        </p:spPr>
        <p:txBody>
          <a:bodyPr/>
          <a:lstStyle/>
          <a:p>
            <a:r>
              <a:rPr lang="en-GB" sz="2200" dirty="0" smtClean="0"/>
              <a:t>‘</a:t>
            </a:r>
            <a:r>
              <a:rPr lang="en-GB" sz="2200" dirty="0"/>
              <a:t>Blades’ or ‘Cutlers’ were formerly the names of all senior Sheffield football clubs, particularly when they were playing away. </a:t>
            </a:r>
            <a:endParaRPr lang="en-GB" sz="2200" dirty="0" smtClean="0"/>
          </a:p>
          <a:p>
            <a:r>
              <a:rPr lang="en-GB" sz="2200" dirty="0" smtClean="0"/>
              <a:t>A </a:t>
            </a:r>
            <a:r>
              <a:rPr lang="en-GB" sz="2200" dirty="0"/>
              <a:t>popular headline in the newspapers when Sheffield United and Sheffield Wednesday played was a ‘Clash of Blades’.</a:t>
            </a:r>
          </a:p>
          <a:p>
            <a:endParaRPr lang="en-GB" sz="2200" dirty="0"/>
          </a:p>
        </p:txBody>
      </p:sp>
    </p:spTree>
    <p:extLst>
      <p:ext uri="{BB962C8B-B14F-4D97-AF65-F5344CB8AC3E}">
        <p14:creationId xmlns:p14="http://schemas.microsoft.com/office/powerpoint/2010/main" val="248839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65700"/>
          </a:solidFill>
        </p:spPr>
        <p:txBody>
          <a:bodyPr>
            <a:normAutofit/>
          </a:bodyPr>
          <a:lstStyle/>
          <a:p>
            <a:r>
              <a:rPr lang="en-US" dirty="0">
                <a:solidFill>
                  <a:schemeClr val="bg1"/>
                </a:solidFill>
              </a:rPr>
              <a:t>Sheffield</a:t>
            </a:r>
            <a:r>
              <a:rPr lang="en-US" dirty="0" smtClean="0">
                <a:solidFill>
                  <a:schemeClr val="bg1"/>
                </a:solidFill>
              </a:rPr>
              <a:t>: </a:t>
            </a:r>
            <a:br>
              <a:rPr lang="en-US" dirty="0" smtClean="0">
                <a:solidFill>
                  <a:schemeClr val="bg1"/>
                </a:solidFill>
              </a:rPr>
            </a:br>
            <a:r>
              <a:rPr lang="en-US" sz="2800" dirty="0" smtClean="0">
                <a:solidFill>
                  <a:schemeClr val="bg1"/>
                </a:solidFill>
              </a:rPr>
              <a:t>Growth and Decline </a:t>
            </a:r>
            <a:endParaRPr lang="en-US" sz="2800" dirty="0">
              <a:solidFill>
                <a:schemeClr val="bg1"/>
              </a:solidFill>
            </a:endParaRPr>
          </a:p>
        </p:txBody>
      </p:sp>
      <p:pic>
        <p:nvPicPr>
          <p:cNvPr id="7" name="irc_mi" descr="http://www.sheffieldhistory.co.uk/forums/uploads/monthly_08_2009/post-3521-1250718256.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695" y="5085184"/>
            <a:ext cx="2759819" cy="1682994"/>
          </a:xfrm>
          <a:prstGeom prst="rect">
            <a:avLst/>
          </a:prstGeom>
          <a:noFill/>
          <a:ln>
            <a:noFill/>
          </a:ln>
        </p:spPr>
      </p:pic>
      <p:pic>
        <p:nvPicPr>
          <p:cNvPr id="8" name="irc_mi" descr="http://www.crtools.co.uk/images/history-1.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837803" y="1993710"/>
            <a:ext cx="2026323" cy="1931922"/>
          </a:xfrm>
          <a:prstGeom prst="rect">
            <a:avLst/>
          </a:prstGeom>
          <a:noFill/>
          <a:ln>
            <a:noFill/>
          </a:ln>
        </p:spPr>
      </p:pic>
      <p:pic>
        <p:nvPicPr>
          <p:cNvPr id="9" name="irc_mi" descr="http://www.sheffieldhistory.co.uk/forums/uploads/monthly_12_2011/post-822-0-27156400-1322949185.jp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7445" y="4509120"/>
            <a:ext cx="2227041" cy="1735865"/>
          </a:xfrm>
          <a:prstGeom prst="rect">
            <a:avLst/>
          </a:prstGeom>
          <a:noFill/>
          <a:ln>
            <a:noFill/>
          </a:ln>
        </p:spPr>
      </p:pic>
      <p:pic>
        <p:nvPicPr>
          <p:cNvPr id="10" name="irc_mi" descr="https://upload.wikimedia.org/wikipedia/commons/6/6d/Shef1736.jp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851" y="1772816"/>
            <a:ext cx="2897505" cy="3219450"/>
          </a:xfrm>
          <a:prstGeom prst="rect">
            <a:avLst/>
          </a:prstGeom>
          <a:noFill/>
          <a:ln>
            <a:noFill/>
          </a:ln>
        </p:spPr>
      </p:pic>
      <p:pic>
        <p:nvPicPr>
          <p:cNvPr id="11" name="Picture 10" descr="https://encrypted-tbn0.gstatic.com/images?q=tbn:ANd9GcSg_neE1fBIcG6Plaa03k1D9bS_0bGvD0NHeelZXq8nLclS3u_HsQ">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3635896" y="1966803"/>
            <a:ext cx="2752642" cy="1958829"/>
          </a:xfrm>
          <a:prstGeom prst="rect">
            <a:avLst/>
          </a:prstGeom>
          <a:noFill/>
          <a:ln>
            <a:noFill/>
          </a:ln>
        </p:spPr>
      </p:pic>
      <p:pic>
        <p:nvPicPr>
          <p:cNvPr id="12" name="irc_mi" descr="http://www.sheffieldindexers.com/images/CutlersatWork.JPG">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3393862" y="4293096"/>
            <a:ext cx="2737803" cy="1883939"/>
          </a:xfrm>
          <a:prstGeom prst="rect">
            <a:avLst/>
          </a:prstGeom>
          <a:noFill/>
          <a:ln>
            <a:noFill/>
          </a:ln>
        </p:spPr>
      </p:pic>
    </p:spTree>
    <p:extLst>
      <p:ext uri="{BB962C8B-B14F-4D97-AF65-F5344CB8AC3E}">
        <p14:creationId xmlns:p14="http://schemas.microsoft.com/office/powerpoint/2010/main" val="244448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47663" y="332656"/>
            <a:ext cx="5760641" cy="1014312"/>
          </a:xfrm>
          <a:solidFill>
            <a:srgbClr val="01415B"/>
          </a:solidFill>
        </p:spPr>
        <p:txBody>
          <a:bodyPr>
            <a:normAutofit/>
          </a:bodyPr>
          <a:lstStyle/>
          <a:p>
            <a:r>
              <a:rPr lang="en-US" dirty="0">
                <a:solidFill>
                  <a:schemeClr val="bg1"/>
                </a:solidFill>
              </a:rPr>
              <a:t>Sheffield Now </a:t>
            </a:r>
          </a:p>
        </p:txBody>
      </p:sp>
      <p:pic>
        <p:nvPicPr>
          <p:cNvPr id="1026" name="Picture 2" descr="https://pixabay.com/static/uploads/photo/2016/01/13/04/36/sheffield-1137159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61" y="1577282"/>
            <a:ext cx="2844801"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0/0e/Millennium_Squ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998" y="4018054"/>
            <a:ext cx="8860871" cy="2402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d/dc/Sheffield_City_H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577282"/>
            <a:ext cx="2782912" cy="20871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3568" y="3648722"/>
            <a:ext cx="2743200" cy="369332"/>
          </a:xfrm>
          <a:prstGeom prst="rect">
            <a:avLst/>
          </a:prstGeom>
          <a:noFill/>
        </p:spPr>
        <p:txBody>
          <a:bodyPr wrap="square" rtlCol="0">
            <a:spAutoFit/>
          </a:bodyPr>
          <a:lstStyle/>
          <a:p>
            <a:pPr algn="ctr"/>
            <a:r>
              <a:rPr lang="en-US" dirty="0" smtClean="0">
                <a:latin typeface="+mj-lt"/>
              </a:rPr>
              <a:t>Trams</a:t>
            </a:r>
            <a:endParaRPr lang="en-US" dirty="0">
              <a:latin typeface="+mj-lt"/>
            </a:endParaRPr>
          </a:p>
        </p:txBody>
      </p:sp>
      <p:sp>
        <p:nvSpPr>
          <p:cNvPr id="11" name="TextBox 10"/>
          <p:cNvSpPr txBox="1"/>
          <p:nvPr/>
        </p:nvSpPr>
        <p:spPr>
          <a:xfrm>
            <a:off x="4348605" y="3625805"/>
            <a:ext cx="2743200" cy="369332"/>
          </a:xfrm>
          <a:prstGeom prst="rect">
            <a:avLst/>
          </a:prstGeom>
          <a:noFill/>
        </p:spPr>
        <p:txBody>
          <a:bodyPr wrap="square" rtlCol="0">
            <a:spAutoFit/>
          </a:bodyPr>
          <a:lstStyle/>
          <a:p>
            <a:pPr algn="ctr"/>
            <a:r>
              <a:rPr lang="en-US" dirty="0" smtClean="0">
                <a:latin typeface="+mj-lt"/>
              </a:rPr>
              <a:t>City Centre</a:t>
            </a:r>
            <a:endParaRPr lang="en-US" dirty="0">
              <a:latin typeface="+mj-lt"/>
            </a:endParaRPr>
          </a:p>
        </p:txBody>
      </p:sp>
      <p:sp>
        <p:nvSpPr>
          <p:cNvPr id="12" name="TextBox 11"/>
          <p:cNvSpPr txBox="1"/>
          <p:nvPr/>
        </p:nvSpPr>
        <p:spPr>
          <a:xfrm>
            <a:off x="3031067" y="6420629"/>
            <a:ext cx="2743200" cy="369332"/>
          </a:xfrm>
          <a:prstGeom prst="rect">
            <a:avLst/>
          </a:prstGeom>
          <a:noFill/>
        </p:spPr>
        <p:txBody>
          <a:bodyPr wrap="square" rtlCol="0">
            <a:spAutoFit/>
          </a:bodyPr>
          <a:lstStyle/>
          <a:p>
            <a:pPr algn="ctr"/>
            <a:r>
              <a:rPr lang="en-US" dirty="0" smtClean="0">
                <a:latin typeface="+mj-lt"/>
              </a:rPr>
              <a:t>Millennium Square</a:t>
            </a:r>
            <a:endParaRPr lang="en-US" dirty="0">
              <a:latin typeface="+mj-lt"/>
            </a:endParaRPr>
          </a:p>
        </p:txBody>
      </p:sp>
      <p:sp>
        <p:nvSpPr>
          <p:cNvPr id="2" name="Rectangle 1"/>
          <p:cNvSpPr/>
          <p:nvPr/>
        </p:nvSpPr>
        <p:spPr>
          <a:xfrm>
            <a:off x="2839181" y="3707192"/>
            <a:ext cx="540533" cy="215444"/>
          </a:xfrm>
          <a:prstGeom prst="rect">
            <a:avLst/>
          </a:prstGeom>
        </p:spPr>
        <p:txBody>
          <a:bodyPr wrap="none">
            <a:spAutoFit/>
          </a:bodyPr>
          <a:lstStyle/>
          <a:p>
            <a:r>
              <a:rPr lang="en-US" sz="800" dirty="0" err="1"/>
              <a:t>pixabay</a:t>
            </a:r>
            <a:endParaRPr lang="en-GB" sz="800" dirty="0"/>
          </a:p>
        </p:txBody>
      </p:sp>
      <p:sp>
        <p:nvSpPr>
          <p:cNvPr id="13" name="Rectangle 12"/>
          <p:cNvSpPr/>
          <p:nvPr/>
        </p:nvSpPr>
        <p:spPr>
          <a:xfrm>
            <a:off x="6499266" y="3695464"/>
            <a:ext cx="1127232" cy="215444"/>
          </a:xfrm>
          <a:prstGeom prst="rect">
            <a:avLst/>
          </a:prstGeom>
        </p:spPr>
        <p:txBody>
          <a:bodyPr wrap="none">
            <a:spAutoFit/>
          </a:bodyPr>
          <a:lstStyle/>
          <a:p>
            <a:r>
              <a:rPr lang="en-US" sz="800" dirty="0" smtClean="0"/>
              <a:t>Wikipedia Commons</a:t>
            </a:r>
            <a:endParaRPr lang="en-GB" sz="800" dirty="0"/>
          </a:p>
        </p:txBody>
      </p:sp>
      <p:sp>
        <p:nvSpPr>
          <p:cNvPr id="14" name="Rectangle 13"/>
          <p:cNvSpPr/>
          <p:nvPr/>
        </p:nvSpPr>
        <p:spPr>
          <a:xfrm>
            <a:off x="7836012" y="6420629"/>
            <a:ext cx="1127232" cy="215444"/>
          </a:xfrm>
          <a:prstGeom prst="rect">
            <a:avLst/>
          </a:prstGeom>
        </p:spPr>
        <p:txBody>
          <a:bodyPr wrap="none">
            <a:spAutoFit/>
          </a:bodyPr>
          <a:lstStyle/>
          <a:p>
            <a:r>
              <a:rPr lang="en-US" sz="800" dirty="0" smtClean="0"/>
              <a:t>Wikipedia Commons</a:t>
            </a:r>
            <a:endParaRPr lang="en-GB" sz="800" dirty="0"/>
          </a:p>
        </p:txBody>
      </p:sp>
    </p:spTree>
    <p:extLst>
      <p:ext uri="{BB962C8B-B14F-4D97-AF65-F5344CB8AC3E}">
        <p14:creationId xmlns:p14="http://schemas.microsoft.com/office/powerpoint/2010/main" val="156376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a:t>
            </a:r>
            <a:endParaRPr lang="en-GB" dirty="0"/>
          </a:p>
        </p:txBody>
      </p:sp>
      <p:sp>
        <p:nvSpPr>
          <p:cNvPr id="3" name="Content Placeholder 2"/>
          <p:cNvSpPr>
            <a:spLocks noGrp="1"/>
          </p:cNvSpPr>
          <p:nvPr>
            <p:ph idx="1"/>
          </p:nvPr>
        </p:nvSpPr>
        <p:spPr>
          <a:xfrm>
            <a:off x="971600" y="1844824"/>
            <a:ext cx="7010400" cy="3959225"/>
          </a:xfrm>
        </p:spPr>
        <p:txBody>
          <a:bodyPr/>
          <a:lstStyle/>
          <a:p>
            <a:r>
              <a:rPr lang="en-GB" sz="1600" dirty="0"/>
              <a:t>To research the association between other UK towns and </a:t>
            </a:r>
            <a:r>
              <a:rPr lang="en-GB" sz="1600" dirty="0" smtClean="0"/>
              <a:t>industries go to  </a:t>
            </a:r>
            <a:r>
              <a:rPr lang="en-GB" sz="1600" dirty="0"/>
              <a:t>‘The Beautiful History’ website: </a:t>
            </a:r>
            <a:r>
              <a:rPr lang="en-GB" sz="1600" u="sng" dirty="0">
                <a:hlinkClick r:id="rId2"/>
              </a:rPr>
              <a:t>http://www.thebeautifulhistory.wordpress.com/clubs</a:t>
            </a:r>
            <a:endParaRPr lang="en-GB" sz="1600"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89803569"/>
              </p:ext>
            </p:extLst>
          </p:nvPr>
        </p:nvGraphicFramePr>
        <p:xfrm>
          <a:off x="1259632" y="2780928"/>
          <a:ext cx="6504305" cy="3189732"/>
        </p:xfrm>
        <a:graphic>
          <a:graphicData uri="http://schemas.openxmlformats.org/drawingml/2006/table">
            <a:tbl>
              <a:tblPr firstRow="1" firstCol="1" bandRow="1">
                <a:tableStyleId>{5C22544A-7EE6-4342-B048-85BDC9FD1C3A}</a:tableStyleId>
              </a:tblPr>
              <a:tblGrid>
                <a:gridCol w="2167890"/>
                <a:gridCol w="2167890"/>
                <a:gridCol w="2168525"/>
              </a:tblGrid>
              <a:tr h="0">
                <a:tc>
                  <a:txBody>
                    <a:bodyPr/>
                    <a:lstStyle/>
                    <a:p>
                      <a:pPr algn="ctr">
                        <a:lnSpc>
                          <a:spcPct val="115000"/>
                        </a:lnSpc>
                        <a:spcAft>
                          <a:spcPts val="0"/>
                        </a:spcAft>
                      </a:pPr>
                      <a:r>
                        <a:rPr lang="en-GB" sz="1400" dirty="0">
                          <a:effectLst/>
                        </a:rPr>
                        <a:t>TOWN/FOOTBALL TEAM</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FOOTBALL CLUB NICKNAME</a:t>
                      </a:r>
                      <a:endParaRPr lang="en-GB"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INDUSTRY</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dirty="0">
                          <a:effectLst/>
                        </a:rPr>
                        <a:t>Reading</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Biscuitmen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Hunters &amp; Palmers Biscuits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dirty="0">
                          <a:effectLst/>
                        </a:rPr>
                        <a:t>Burton Albion</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Brewers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Brewing Industry</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a:effectLst/>
                        </a:rPr>
                        <a:t>Wycombe Wanderers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Chairboys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Furniture making</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a:effectLst/>
                        </a:rPr>
                        <a:t>Yeovil Town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Glovers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Glove making</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a:effectLst/>
                        </a:rPr>
                        <a:t>Luton Town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Hatters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Hat making</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a:effectLst/>
                        </a:rPr>
                        <a:t>Scunthorpe United</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Irons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Iron Industry</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a:effectLst/>
                        </a:rPr>
                        <a:t>Stoke City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Potters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Pottery Industry</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a:effectLst/>
                        </a:rPr>
                        <a:t>Crewe Alexandra</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Railwaymen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Railways</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a:effectLst/>
                        </a:rPr>
                        <a:t>Walsall</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Saddlers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Saddle making</a:t>
                      </a:r>
                      <a:endParaRPr lang="en-GB" sz="1100">
                        <a:effectLst/>
                        <a:latin typeface="Calibri"/>
                        <a:ea typeface="Calibri"/>
                        <a:cs typeface="Times New Roman"/>
                      </a:endParaRPr>
                    </a:p>
                  </a:txBody>
                  <a:tcPr marL="68580" marR="68580" marT="0" marB="0"/>
                </a:tc>
              </a:tr>
              <a:tr h="0">
                <a:tc>
                  <a:txBody>
                    <a:bodyPr/>
                    <a:lstStyle/>
                    <a:p>
                      <a:pPr>
                        <a:lnSpc>
                          <a:spcPct val="115000"/>
                        </a:lnSpc>
                        <a:spcAft>
                          <a:spcPts val="0"/>
                        </a:spcAft>
                      </a:pPr>
                      <a:r>
                        <a:rPr lang="en-GB" sz="1400" dirty="0">
                          <a:effectLst/>
                        </a:rPr>
                        <a:t>Southend United</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Shrimpers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Shrimping Industry</a:t>
                      </a:r>
                      <a:endParaRPr lang="en-GB"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3732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5471889" cy="1295871"/>
          </a:xfrm>
          <a:solidFill>
            <a:srgbClr val="797E01"/>
          </a:solidFill>
        </p:spPr>
        <p:txBody>
          <a:bodyPr/>
          <a:lstStyle/>
          <a:p>
            <a:r>
              <a:rPr lang="en-GB" dirty="0" smtClean="0">
                <a:solidFill>
                  <a:schemeClr val="bg1"/>
                </a:solidFill>
              </a:rPr>
              <a:t>The Cities of the UK</a:t>
            </a:r>
            <a:endParaRPr lang="en-GB" dirty="0">
              <a:solidFill>
                <a:schemeClr val="bg1"/>
              </a:solidFill>
            </a:endParaRPr>
          </a:p>
        </p:txBody>
      </p:sp>
      <p:pic>
        <p:nvPicPr>
          <p:cNvPr id="5" name="irc_mi" descr="http://www.isizedconsultltd.com.ng/wp-content/uploads/2015/05/uk_ireland_map.o.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64321" y="1596534"/>
            <a:ext cx="3744416" cy="5048250"/>
          </a:xfrm>
          <a:prstGeom prst="rect">
            <a:avLst/>
          </a:prstGeom>
          <a:noFill/>
          <a:ln>
            <a:noFill/>
          </a:ln>
        </p:spPr>
      </p:pic>
      <p:sp>
        <p:nvSpPr>
          <p:cNvPr id="3" name="Rectangle 2"/>
          <p:cNvSpPr/>
          <p:nvPr/>
        </p:nvSpPr>
        <p:spPr>
          <a:xfrm>
            <a:off x="4740441" y="6644784"/>
            <a:ext cx="1268296" cy="215444"/>
          </a:xfrm>
          <a:prstGeom prst="rect">
            <a:avLst/>
          </a:prstGeom>
        </p:spPr>
        <p:txBody>
          <a:bodyPr wrap="none">
            <a:spAutoFit/>
          </a:bodyPr>
          <a:lstStyle/>
          <a:p>
            <a:r>
              <a:rPr lang="en-GB" sz="800" dirty="0" smtClean="0"/>
              <a:t>Source: </a:t>
            </a:r>
            <a:r>
              <a:rPr lang="en-GB" sz="800" dirty="0" err="1" smtClean="0"/>
              <a:t>isizedconsultltd</a:t>
            </a:r>
            <a:endParaRPr lang="en-GB" sz="800" dirty="0"/>
          </a:p>
        </p:txBody>
      </p:sp>
    </p:spTree>
    <p:extLst>
      <p:ext uri="{BB962C8B-B14F-4D97-AF65-F5344CB8AC3E}">
        <p14:creationId xmlns:p14="http://schemas.microsoft.com/office/powerpoint/2010/main" val="425024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E5300"/>
          </a:solidFill>
        </p:spPr>
        <p:txBody>
          <a:bodyPr/>
          <a:lstStyle/>
          <a:p>
            <a:r>
              <a:rPr lang="en-GB" dirty="0" smtClean="0">
                <a:solidFill>
                  <a:schemeClr val="bg1"/>
                </a:solidFill>
              </a:rPr>
              <a:t>UK cities: Population</a:t>
            </a:r>
            <a:endParaRPr lang="en-GB" dirty="0">
              <a:solidFill>
                <a:schemeClr val="bg1"/>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208286037"/>
              </p:ext>
            </p:extLst>
          </p:nvPr>
        </p:nvGraphicFramePr>
        <p:xfrm>
          <a:off x="1259632" y="1772816"/>
          <a:ext cx="5971258" cy="4392492"/>
        </p:xfrm>
        <a:graphic>
          <a:graphicData uri="http://schemas.openxmlformats.org/drawingml/2006/table">
            <a:tbl>
              <a:tblPr firstRow="1" firstCol="1" bandRow="1">
                <a:tableStyleId>{5C22544A-7EE6-4342-B048-85BDC9FD1C3A}</a:tableStyleId>
              </a:tblPr>
              <a:tblGrid>
                <a:gridCol w="1990082"/>
                <a:gridCol w="1990082"/>
                <a:gridCol w="1991094"/>
              </a:tblGrid>
              <a:tr h="337884">
                <a:tc>
                  <a:txBody>
                    <a:bodyPr/>
                    <a:lstStyle/>
                    <a:p>
                      <a:pPr algn="ctr">
                        <a:lnSpc>
                          <a:spcPct val="115000"/>
                        </a:lnSpc>
                        <a:spcAft>
                          <a:spcPts val="0"/>
                        </a:spcAft>
                      </a:pPr>
                      <a:r>
                        <a:rPr lang="en-GB" sz="1000" dirty="0">
                          <a:effectLst/>
                        </a:rPr>
                        <a:t>CITY</a:t>
                      </a:r>
                      <a:endParaRPr lang="en-GB" sz="1000" dirty="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COUNTRY</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POP. (Millions)</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dirty="0">
                          <a:effectLst/>
                        </a:rPr>
                        <a:t>London</a:t>
                      </a:r>
                      <a:endParaRPr lang="en-GB" sz="1000" dirty="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England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8.25</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Birmingham</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England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1.09</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Glasgow</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Scotland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0.6</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Liverpool</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England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0.55</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Bristol</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dirty="0">
                          <a:effectLst/>
                        </a:rPr>
                        <a:t>England</a:t>
                      </a:r>
                      <a:endParaRPr lang="en-GB" sz="1000" dirty="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0.53</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Sheffield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dirty="0">
                          <a:effectLst/>
                        </a:rPr>
                        <a:t>England</a:t>
                      </a:r>
                      <a:endParaRPr lang="en-GB" sz="1000" dirty="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0.52</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Manchester</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England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0.51</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Leeds</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England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0.47</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Edinburgh</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Scotland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dirty="0">
                          <a:effectLst/>
                        </a:rPr>
                        <a:t>0.46</a:t>
                      </a:r>
                      <a:endParaRPr lang="en-GB" sz="1000" dirty="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Leeds</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England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0.44</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Cardiff</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Wales</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0.35</a:t>
                      </a:r>
                      <a:endParaRPr lang="en-GB" sz="1000">
                        <a:effectLst/>
                        <a:latin typeface="Calibri"/>
                        <a:ea typeface="Calibri"/>
                        <a:cs typeface="Times New Roman"/>
                      </a:endParaRPr>
                    </a:p>
                  </a:txBody>
                  <a:tcPr marL="62683" marR="62683" marT="0" marB="0"/>
                </a:tc>
              </a:tr>
              <a:tr h="337884">
                <a:tc>
                  <a:txBody>
                    <a:bodyPr/>
                    <a:lstStyle/>
                    <a:p>
                      <a:pPr algn="ctr">
                        <a:lnSpc>
                          <a:spcPct val="115000"/>
                        </a:lnSpc>
                        <a:spcAft>
                          <a:spcPts val="0"/>
                        </a:spcAft>
                      </a:pPr>
                      <a:r>
                        <a:rPr lang="en-GB" sz="1000">
                          <a:effectLst/>
                        </a:rPr>
                        <a:t>Belfast</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a:effectLst/>
                        </a:rPr>
                        <a:t>N. Ireland</a:t>
                      </a:r>
                      <a:endParaRPr lang="en-GB" sz="1000">
                        <a:effectLst/>
                        <a:latin typeface="Calibri"/>
                        <a:ea typeface="Calibri"/>
                        <a:cs typeface="Times New Roman"/>
                      </a:endParaRPr>
                    </a:p>
                  </a:txBody>
                  <a:tcPr marL="62683" marR="62683" marT="0" marB="0"/>
                </a:tc>
                <a:tc>
                  <a:txBody>
                    <a:bodyPr/>
                    <a:lstStyle/>
                    <a:p>
                      <a:pPr algn="ctr">
                        <a:lnSpc>
                          <a:spcPct val="115000"/>
                        </a:lnSpc>
                        <a:spcAft>
                          <a:spcPts val="0"/>
                        </a:spcAft>
                      </a:pPr>
                      <a:r>
                        <a:rPr lang="en-GB" sz="1000" dirty="0">
                          <a:effectLst/>
                        </a:rPr>
                        <a:t>0.33</a:t>
                      </a:r>
                      <a:endParaRPr lang="en-GB" sz="1000" dirty="0">
                        <a:effectLst/>
                        <a:latin typeface="Calibri"/>
                        <a:ea typeface="Calibri"/>
                        <a:cs typeface="Times New Roman"/>
                      </a:endParaRPr>
                    </a:p>
                  </a:txBody>
                  <a:tcPr marL="62683" marR="62683" marT="0" marB="0"/>
                </a:tc>
              </a:tr>
            </a:tbl>
          </a:graphicData>
        </a:graphic>
      </p:graphicFrame>
      <p:sp>
        <p:nvSpPr>
          <p:cNvPr id="7" name="Rectangle 6"/>
          <p:cNvSpPr/>
          <p:nvPr/>
        </p:nvSpPr>
        <p:spPr>
          <a:xfrm>
            <a:off x="6012160" y="6309320"/>
            <a:ext cx="1290738" cy="215444"/>
          </a:xfrm>
          <a:prstGeom prst="rect">
            <a:avLst/>
          </a:prstGeom>
        </p:spPr>
        <p:txBody>
          <a:bodyPr wrap="none">
            <a:spAutoFit/>
          </a:bodyPr>
          <a:lstStyle/>
          <a:p>
            <a:r>
              <a:rPr lang="en-US" sz="800" dirty="0" smtClean="0"/>
              <a:t>Data source: David Pyle</a:t>
            </a:r>
            <a:endParaRPr lang="en-GB" sz="800" dirty="0"/>
          </a:p>
        </p:txBody>
      </p:sp>
    </p:spTree>
    <p:extLst>
      <p:ext uri="{BB962C8B-B14F-4D97-AF65-F5344CB8AC3E}">
        <p14:creationId xmlns:p14="http://schemas.microsoft.com/office/powerpoint/2010/main" val="15127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70005"/>
          </a:solidFill>
        </p:spPr>
        <p:txBody>
          <a:bodyPr/>
          <a:lstStyle/>
          <a:p>
            <a:r>
              <a:rPr lang="en-GB" dirty="0" smtClean="0">
                <a:solidFill>
                  <a:schemeClr val="bg1"/>
                </a:solidFill>
              </a:rPr>
              <a:t>UK Cities and Population Growth</a:t>
            </a:r>
            <a:endParaRPr lang="en-GB" dirty="0">
              <a:solidFill>
                <a:schemeClr val="bg1"/>
              </a:solidFill>
            </a:endParaRPr>
          </a:p>
        </p:txBody>
      </p:sp>
      <p:sp>
        <p:nvSpPr>
          <p:cNvPr id="3" name="Text Placeholder 2"/>
          <p:cNvSpPr>
            <a:spLocks noGrp="1"/>
          </p:cNvSpPr>
          <p:nvPr>
            <p:ph type="body" sz="half" idx="1"/>
          </p:nvPr>
        </p:nvSpPr>
        <p:spPr>
          <a:xfrm>
            <a:off x="251520" y="1988840"/>
            <a:ext cx="5544616" cy="3238872"/>
          </a:xfrm>
        </p:spPr>
        <p:txBody>
          <a:bodyPr/>
          <a:lstStyle/>
          <a:p>
            <a:pPr marL="0" indent="0">
              <a:buNone/>
            </a:pPr>
            <a:r>
              <a:rPr lang="en-GB" sz="1600" dirty="0"/>
              <a:t>UK city growth has resulted from</a:t>
            </a:r>
            <a:r>
              <a:rPr lang="en-GB" sz="1600" dirty="0" smtClean="0"/>
              <a:t>:</a:t>
            </a:r>
          </a:p>
          <a:p>
            <a:pPr marL="0" indent="0">
              <a:buNone/>
            </a:pPr>
            <a:endParaRPr lang="en-GB" sz="1600" dirty="0"/>
          </a:p>
          <a:p>
            <a:pPr lvl="0"/>
            <a:r>
              <a:rPr lang="en-GB" sz="1600" dirty="0"/>
              <a:t>The Industrial Revolution (late 18</a:t>
            </a:r>
            <a:r>
              <a:rPr lang="en-GB" sz="1600" baseline="30000" dirty="0"/>
              <a:t>th</a:t>
            </a:r>
            <a:r>
              <a:rPr lang="en-GB" sz="1600" dirty="0"/>
              <a:t> </a:t>
            </a:r>
            <a:r>
              <a:rPr lang="en-GB" sz="1600" dirty="0" smtClean="0"/>
              <a:t>century) </a:t>
            </a:r>
            <a:r>
              <a:rPr lang="en-GB" sz="1600" dirty="0"/>
              <a:t>as people migrated from rural areas to work in factories.</a:t>
            </a:r>
          </a:p>
          <a:p>
            <a:pPr lvl="0"/>
            <a:r>
              <a:rPr lang="en-GB" sz="1600" dirty="0"/>
              <a:t>The growth of the railway network</a:t>
            </a:r>
          </a:p>
          <a:p>
            <a:pPr lvl="0"/>
            <a:r>
              <a:rPr lang="en-GB" sz="1600" dirty="0"/>
              <a:t>Specialisation of industry e.g</a:t>
            </a:r>
            <a:r>
              <a:rPr lang="en-GB" sz="1600" dirty="0" smtClean="0"/>
              <a:t>. brass in </a:t>
            </a:r>
            <a:r>
              <a:rPr lang="en-GB" sz="1600" dirty="0"/>
              <a:t>Birmingham </a:t>
            </a:r>
            <a:endParaRPr lang="en-GB" sz="1600" dirty="0" smtClean="0"/>
          </a:p>
          <a:p>
            <a:pPr lvl="0"/>
            <a:r>
              <a:rPr lang="en-GB" sz="1600" dirty="0" smtClean="0"/>
              <a:t>Since </a:t>
            </a:r>
            <a:r>
              <a:rPr lang="en-GB" sz="1600" dirty="0"/>
              <a:t>1950: decentralization of retailing/entertainment owing to increased car ownership and city centre congestion</a:t>
            </a:r>
          </a:p>
          <a:p>
            <a:endParaRPr lang="en-GB"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276" y="2286164"/>
            <a:ext cx="3078088" cy="2039233"/>
          </a:xfrm>
          <a:prstGeom prst="rect">
            <a:avLst/>
          </a:prstGeom>
        </p:spPr>
      </p:pic>
      <p:sp>
        <p:nvSpPr>
          <p:cNvPr id="9" name="Rectangle 8"/>
          <p:cNvSpPr/>
          <p:nvPr/>
        </p:nvSpPr>
        <p:spPr>
          <a:xfrm>
            <a:off x="7047148" y="4325397"/>
            <a:ext cx="1944216" cy="338554"/>
          </a:xfrm>
          <a:prstGeom prst="rect">
            <a:avLst/>
          </a:prstGeom>
        </p:spPr>
        <p:txBody>
          <a:bodyPr wrap="square">
            <a:spAutoFit/>
          </a:bodyPr>
          <a:lstStyle/>
          <a:p>
            <a:r>
              <a:rPr lang="en-GB" sz="800" dirty="0" smtClean="0"/>
              <a:t>Rolling</a:t>
            </a:r>
            <a:r>
              <a:rPr lang="en-GB" sz="800" dirty="0"/>
              <a:t>, Rolling, Rolling on the </a:t>
            </a:r>
            <a:r>
              <a:rPr lang="en-GB" sz="800" dirty="0" smtClean="0"/>
              <a:t>river </a:t>
            </a:r>
            <a:r>
              <a:rPr lang="en-GB" sz="800" dirty="0"/>
              <a:t>© </a:t>
            </a:r>
          </a:p>
          <a:p>
            <a:r>
              <a:rPr lang="en-GB" sz="800" dirty="0" smtClean="0"/>
              <a:t>Chris Chabot, Flickr</a:t>
            </a:r>
            <a:endParaRPr lang="en-GB" sz="800" dirty="0"/>
          </a:p>
        </p:txBody>
      </p:sp>
      <p:sp>
        <p:nvSpPr>
          <p:cNvPr id="10" name="Rectangle 9"/>
          <p:cNvSpPr/>
          <p:nvPr/>
        </p:nvSpPr>
        <p:spPr>
          <a:xfrm>
            <a:off x="5940152" y="1916832"/>
            <a:ext cx="3024336" cy="369332"/>
          </a:xfrm>
          <a:prstGeom prst="rect">
            <a:avLst/>
          </a:prstGeom>
        </p:spPr>
        <p:txBody>
          <a:bodyPr wrap="square">
            <a:spAutoFit/>
          </a:bodyPr>
          <a:lstStyle/>
          <a:p>
            <a:r>
              <a:rPr lang="en-GB" dirty="0" smtClean="0"/>
              <a:t>View of London, England</a:t>
            </a:r>
            <a:endParaRPr lang="en-GB" dirty="0"/>
          </a:p>
        </p:txBody>
      </p:sp>
    </p:spTree>
    <p:extLst>
      <p:ext uri="{BB962C8B-B14F-4D97-AF65-F5344CB8AC3E}">
        <p14:creationId xmlns:p14="http://schemas.microsoft.com/office/powerpoint/2010/main" val="4229108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40160"/>
          </a:solidFill>
        </p:spPr>
        <p:txBody>
          <a:bodyPr/>
          <a:lstStyle/>
          <a:p>
            <a:r>
              <a:rPr lang="en-GB" dirty="0" smtClean="0">
                <a:solidFill>
                  <a:schemeClr val="bg1"/>
                </a:solidFill>
              </a:rPr>
              <a:t>Transport: </a:t>
            </a:r>
            <a:br>
              <a:rPr lang="en-GB" dirty="0" smtClean="0">
                <a:solidFill>
                  <a:schemeClr val="bg1"/>
                </a:solidFill>
              </a:rPr>
            </a:br>
            <a:r>
              <a:rPr lang="en-GB" dirty="0" smtClean="0">
                <a:solidFill>
                  <a:schemeClr val="bg1"/>
                </a:solidFill>
              </a:rPr>
              <a:t>Rail Network</a:t>
            </a:r>
            <a:endParaRPr lang="en-GB" dirty="0">
              <a:solidFill>
                <a:schemeClr val="bg1"/>
              </a:solidFill>
            </a:endParaRPr>
          </a:p>
        </p:txBody>
      </p:sp>
      <p:pic>
        <p:nvPicPr>
          <p:cNvPr id="7" name="irc_mi" descr="http://newsimg.bbc.co.uk/media/images/46102000/gif/_46102984_uk_electric_rail_226map.gif">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815083"/>
            <a:ext cx="3528392" cy="4680520"/>
          </a:xfrm>
          <a:prstGeom prst="rect">
            <a:avLst/>
          </a:prstGeom>
          <a:noFill/>
          <a:ln>
            <a:noFill/>
          </a:ln>
        </p:spPr>
      </p:pic>
    </p:spTree>
    <p:extLst>
      <p:ext uri="{BB962C8B-B14F-4D97-AF65-F5344CB8AC3E}">
        <p14:creationId xmlns:p14="http://schemas.microsoft.com/office/powerpoint/2010/main" val="42445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1415B"/>
          </a:solidFill>
        </p:spPr>
        <p:txBody>
          <a:bodyPr/>
          <a:lstStyle/>
          <a:p>
            <a:r>
              <a:rPr lang="en-GB" dirty="0" smtClean="0">
                <a:solidFill>
                  <a:schemeClr val="bg1"/>
                </a:solidFill>
              </a:rPr>
              <a:t>Motor transport </a:t>
            </a:r>
            <a:endParaRPr lang="en-GB" dirty="0">
              <a:solidFill>
                <a:schemeClr val="bg1"/>
              </a:solidFill>
            </a:endParaRPr>
          </a:p>
        </p:txBody>
      </p:sp>
      <p:sp>
        <p:nvSpPr>
          <p:cNvPr id="3" name="Text Placeholder 2"/>
          <p:cNvSpPr>
            <a:spLocks noGrp="1"/>
          </p:cNvSpPr>
          <p:nvPr>
            <p:ph type="body" sz="half" idx="1"/>
          </p:nvPr>
        </p:nvSpPr>
        <p:spPr>
          <a:xfrm>
            <a:off x="1187625" y="1988840"/>
            <a:ext cx="3600400" cy="4174976"/>
          </a:xfrm>
        </p:spPr>
        <p:txBody>
          <a:bodyPr/>
          <a:lstStyle/>
          <a:p>
            <a:r>
              <a:rPr lang="en-GB" sz="1800" dirty="0"/>
              <a:t>By the 1930s, there were a million cars on the road in Britain. The development of motor transport changed the way people lived and worked and had an equally big impact upon the railways, signalling the end of their greatest days.</a:t>
            </a:r>
          </a:p>
          <a:p>
            <a:r>
              <a:rPr lang="en-GB" sz="1800" dirty="0"/>
              <a:t>For a video clip on ‘Transport in Britain since </a:t>
            </a:r>
            <a:r>
              <a:rPr lang="en-GB" sz="1800" dirty="0" smtClean="0"/>
              <a:t>1930’ go to </a:t>
            </a:r>
            <a:r>
              <a:rPr lang="en-GB" sz="1800" dirty="0" smtClean="0">
                <a:hlinkClick r:id="rId2"/>
              </a:rPr>
              <a:t>BBC Education</a:t>
            </a:r>
            <a:endParaRPr lang="en-GB" dirty="0"/>
          </a:p>
        </p:txBody>
      </p:sp>
      <p:pic>
        <p:nvPicPr>
          <p:cNvPr id="5" name="irc_mi" descr="http://newsimg.bbc.co.uk/media/images/42971000/gif/_42971279_uk_bank_hols_203x225.gif">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20072" y="1988840"/>
            <a:ext cx="3464619" cy="3735040"/>
          </a:xfrm>
          <a:prstGeom prst="rect">
            <a:avLst/>
          </a:prstGeom>
          <a:noFill/>
          <a:ln>
            <a:noFill/>
          </a:ln>
        </p:spPr>
      </p:pic>
      <p:sp>
        <p:nvSpPr>
          <p:cNvPr id="6" name="Rectangle 5"/>
          <p:cNvSpPr/>
          <p:nvPr/>
        </p:nvSpPr>
        <p:spPr>
          <a:xfrm>
            <a:off x="8316416" y="5733256"/>
            <a:ext cx="396262" cy="215444"/>
          </a:xfrm>
          <a:prstGeom prst="rect">
            <a:avLst/>
          </a:prstGeom>
        </p:spPr>
        <p:txBody>
          <a:bodyPr wrap="none">
            <a:spAutoFit/>
          </a:bodyPr>
          <a:lstStyle/>
          <a:p>
            <a:r>
              <a:rPr lang="en-US" sz="800" dirty="0" smtClean="0"/>
              <a:t>BBC</a:t>
            </a:r>
            <a:endParaRPr lang="en-GB" sz="800" dirty="0"/>
          </a:p>
        </p:txBody>
      </p:sp>
    </p:spTree>
    <p:extLst>
      <p:ext uri="{BB962C8B-B14F-4D97-AF65-F5344CB8AC3E}">
        <p14:creationId xmlns:p14="http://schemas.microsoft.com/office/powerpoint/2010/main" val="408907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54C00"/>
          </a:solidFill>
        </p:spPr>
        <p:txBody>
          <a:bodyPr>
            <a:normAutofit fontScale="90000"/>
          </a:bodyPr>
          <a:lstStyle/>
          <a:p>
            <a:r>
              <a:rPr lang="en-US" dirty="0">
                <a:solidFill>
                  <a:schemeClr val="bg1"/>
                </a:solidFill>
              </a:rPr>
              <a:t>Football: </a:t>
            </a:r>
            <a:r>
              <a:rPr lang="en-US" dirty="0" smtClean="0">
                <a:solidFill>
                  <a:schemeClr val="bg1"/>
                </a:solidFill>
              </a:rPr>
              <a:t/>
            </a:r>
            <a:br>
              <a:rPr lang="en-US" dirty="0" smtClean="0">
                <a:solidFill>
                  <a:schemeClr val="bg1"/>
                </a:solidFill>
              </a:rPr>
            </a:br>
            <a:r>
              <a:rPr lang="en-US" dirty="0" smtClean="0">
                <a:solidFill>
                  <a:schemeClr val="bg1"/>
                </a:solidFill>
              </a:rPr>
              <a:t>England’s </a:t>
            </a:r>
            <a:r>
              <a:rPr lang="en-US" dirty="0" err="1" smtClean="0">
                <a:solidFill>
                  <a:schemeClr val="bg1"/>
                </a:solidFill>
              </a:rPr>
              <a:t>favourite</a:t>
            </a:r>
            <a:r>
              <a:rPr lang="en-US" dirty="0" smtClean="0">
                <a:solidFill>
                  <a:schemeClr val="bg1"/>
                </a:solidFill>
              </a:rPr>
              <a:t> game</a:t>
            </a:r>
            <a:endParaRPr lang="en-US"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29"/>
          <a:stretch/>
        </p:blipFill>
        <p:spPr>
          <a:xfrm>
            <a:off x="323528" y="1700808"/>
            <a:ext cx="4191000" cy="26616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043" y="4005064"/>
            <a:ext cx="4195234" cy="2359819"/>
          </a:xfrm>
          <a:prstGeom prst="rect">
            <a:avLst/>
          </a:prstGeom>
        </p:spPr>
      </p:pic>
      <p:sp>
        <p:nvSpPr>
          <p:cNvPr id="3" name="Rectangle 2"/>
          <p:cNvSpPr/>
          <p:nvPr/>
        </p:nvSpPr>
        <p:spPr>
          <a:xfrm>
            <a:off x="3179266" y="4351740"/>
            <a:ext cx="1329210" cy="215444"/>
          </a:xfrm>
          <a:prstGeom prst="rect">
            <a:avLst/>
          </a:prstGeom>
        </p:spPr>
        <p:txBody>
          <a:bodyPr wrap="none">
            <a:spAutoFit/>
          </a:bodyPr>
          <a:lstStyle/>
          <a:p>
            <a:r>
              <a:rPr lang="en-US" sz="800" dirty="0" smtClean="0"/>
              <a:t>Stadium © </a:t>
            </a:r>
            <a:r>
              <a:rPr lang="en-US" sz="800" dirty="0" err="1" smtClean="0"/>
              <a:t>wonker</a:t>
            </a:r>
            <a:r>
              <a:rPr lang="en-US" sz="800" dirty="0" smtClean="0"/>
              <a:t>, Flickr</a:t>
            </a:r>
            <a:endParaRPr lang="en-GB" sz="800" dirty="0"/>
          </a:p>
        </p:txBody>
      </p:sp>
      <p:sp>
        <p:nvSpPr>
          <p:cNvPr id="6" name="Rectangle 5"/>
          <p:cNvSpPr/>
          <p:nvPr/>
        </p:nvSpPr>
        <p:spPr>
          <a:xfrm>
            <a:off x="7236296" y="6364883"/>
            <a:ext cx="1569660" cy="215444"/>
          </a:xfrm>
          <a:prstGeom prst="rect">
            <a:avLst/>
          </a:prstGeom>
        </p:spPr>
        <p:txBody>
          <a:bodyPr wrap="none">
            <a:spAutoFit/>
          </a:bodyPr>
          <a:lstStyle/>
          <a:p>
            <a:pPr lvl="0"/>
            <a:r>
              <a:rPr lang="en-US" sz="800" dirty="0" smtClean="0">
                <a:solidFill>
                  <a:srgbClr val="000000"/>
                </a:solidFill>
              </a:rPr>
              <a:t>Scarf waving  </a:t>
            </a:r>
            <a:r>
              <a:rPr lang="en-US" sz="800" dirty="0">
                <a:solidFill>
                  <a:srgbClr val="000000"/>
                </a:solidFill>
              </a:rPr>
              <a:t>© </a:t>
            </a:r>
            <a:r>
              <a:rPr lang="en-US" sz="800" dirty="0" err="1">
                <a:solidFill>
                  <a:srgbClr val="000000"/>
                </a:solidFill>
              </a:rPr>
              <a:t>wonker</a:t>
            </a:r>
            <a:r>
              <a:rPr lang="en-US" sz="800" dirty="0">
                <a:solidFill>
                  <a:srgbClr val="000000"/>
                </a:solidFill>
              </a:rPr>
              <a:t>, Flickr</a:t>
            </a:r>
            <a:endParaRPr lang="en-GB" sz="800" dirty="0">
              <a:solidFill>
                <a:srgbClr val="000000"/>
              </a:solidFill>
            </a:endParaRPr>
          </a:p>
        </p:txBody>
      </p:sp>
    </p:spTree>
    <p:extLst>
      <p:ext uri="{BB962C8B-B14F-4D97-AF65-F5344CB8AC3E}">
        <p14:creationId xmlns:p14="http://schemas.microsoft.com/office/powerpoint/2010/main" val="2568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1415B"/>
          </a:solidFill>
        </p:spPr>
        <p:txBody>
          <a:bodyPr>
            <a:normAutofit/>
          </a:bodyPr>
          <a:lstStyle/>
          <a:p>
            <a:r>
              <a:rPr lang="en-US" dirty="0" smtClean="0">
                <a:solidFill>
                  <a:schemeClr val="bg1"/>
                </a:solidFill>
              </a:rPr>
              <a:t>Football teams: nicknames and </a:t>
            </a:r>
            <a:r>
              <a:rPr lang="en-US" dirty="0">
                <a:solidFill>
                  <a:schemeClr val="bg1"/>
                </a:solidFill>
              </a:rPr>
              <a:t>o</a:t>
            </a:r>
            <a:r>
              <a:rPr lang="en-US" dirty="0" smtClean="0">
                <a:solidFill>
                  <a:schemeClr val="bg1"/>
                </a:solidFill>
              </a:rPr>
              <a:t>rigins</a:t>
            </a:r>
            <a:endParaRPr lang="en-US" dirty="0">
              <a:solidFill>
                <a:schemeClr val="bg1"/>
              </a:solidFill>
            </a:endParaRPr>
          </a:p>
        </p:txBody>
      </p:sp>
      <p:sp>
        <p:nvSpPr>
          <p:cNvPr id="7" name="TextBox 6"/>
          <p:cNvSpPr txBox="1"/>
          <p:nvPr/>
        </p:nvSpPr>
        <p:spPr>
          <a:xfrm>
            <a:off x="3962400" y="2223931"/>
            <a:ext cx="3962400" cy="646331"/>
          </a:xfrm>
          <a:prstGeom prst="rect">
            <a:avLst/>
          </a:prstGeom>
          <a:noFill/>
        </p:spPr>
        <p:txBody>
          <a:bodyPr wrap="square" rtlCol="0">
            <a:spAutoFit/>
          </a:bodyPr>
          <a:lstStyle/>
          <a:p>
            <a:r>
              <a:rPr lang="en-US" dirty="0" smtClean="0">
                <a:latin typeface="+mj-lt"/>
              </a:rPr>
              <a:t>Gained their nickname as Crewe had a large railway industry</a:t>
            </a:r>
            <a:endParaRPr lang="en-US" dirty="0">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86725"/>
            <a:ext cx="2971800" cy="1982748"/>
          </a:xfrm>
          <a:prstGeom prst="rect">
            <a:avLst/>
          </a:prstGeom>
        </p:spPr>
      </p:pic>
      <p:sp>
        <p:nvSpPr>
          <p:cNvPr id="11" name="TextBox 10"/>
          <p:cNvSpPr txBox="1"/>
          <p:nvPr/>
        </p:nvSpPr>
        <p:spPr>
          <a:xfrm>
            <a:off x="3581400" y="1786725"/>
            <a:ext cx="4191000" cy="369332"/>
          </a:xfrm>
          <a:prstGeom prst="rect">
            <a:avLst/>
          </a:prstGeom>
          <a:noFill/>
        </p:spPr>
        <p:txBody>
          <a:bodyPr wrap="square" rtlCol="0">
            <a:spAutoFit/>
          </a:bodyPr>
          <a:lstStyle/>
          <a:p>
            <a:pPr algn="ctr"/>
            <a:r>
              <a:rPr lang="en-US" dirty="0" smtClean="0">
                <a:latin typeface="+mj-lt"/>
              </a:rPr>
              <a:t>‘</a:t>
            </a:r>
            <a:r>
              <a:rPr lang="en-US" dirty="0" err="1" smtClean="0">
                <a:latin typeface="+mj-lt"/>
              </a:rPr>
              <a:t>Railwaymen</a:t>
            </a:r>
            <a:r>
              <a:rPr lang="en-US" dirty="0" smtClean="0">
                <a:latin typeface="+mj-lt"/>
              </a:rPr>
              <a:t>’ – Crewe Alexandra </a:t>
            </a:r>
            <a:endParaRPr lang="en-US" dirty="0">
              <a:latin typeface="+mj-lt"/>
            </a:endParaRPr>
          </a:p>
        </p:txBody>
      </p:sp>
      <p:sp>
        <p:nvSpPr>
          <p:cNvPr id="14" name="TextBox 13"/>
          <p:cNvSpPr txBox="1"/>
          <p:nvPr/>
        </p:nvSpPr>
        <p:spPr>
          <a:xfrm>
            <a:off x="1066800" y="4659868"/>
            <a:ext cx="2743200" cy="369332"/>
          </a:xfrm>
          <a:prstGeom prst="rect">
            <a:avLst/>
          </a:prstGeom>
          <a:noFill/>
        </p:spPr>
        <p:txBody>
          <a:bodyPr wrap="square" rtlCol="0">
            <a:spAutoFit/>
          </a:bodyPr>
          <a:lstStyle/>
          <a:p>
            <a:r>
              <a:rPr lang="en-US" dirty="0" smtClean="0">
                <a:latin typeface="+mj-lt"/>
              </a:rPr>
              <a:t>‘Hatters’ – </a:t>
            </a:r>
            <a:r>
              <a:rPr lang="en-US" dirty="0" err="1" smtClean="0">
                <a:latin typeface="+mj-lt"/>
              </a:rPr>
              <a:t>Luton</a:t>
            </a:r>
            <a:r>
              <a:rPr lang="en-US" dirty="0" smtClean="0">
                <a:latin typeface="+mj-lt"/>
              </a:rPr>
              <a:t> Town </a:t>
            </a:r>
            <a:endParaRPr lang="en-US" dirty="0">
              <a:latin typeface="+mj-lt"/>
            </a:endParaRPr>
          </a:p>
        </p:txBody>
      </p:sp>
      <p:sp>
        <p:nvSpPr>
          <p:cNvPr id="15" name="TextBox 14"/>
          <p:cNvSpPr txBox="1"/>
          <p:nvPr/>
        </p:nvSpPr>
        <p:spPr>
          <a:xfrm>
            <a:off x="539553" y="5029200"/>
            <a:ext cx="3816424" cy="646331"/>
          </a:xfrm>
          <a:prstGeom prst="rect">
            <a:avLst/>
          </a:prstGeom>
          <a:noFill/>
        </p:spPr>
        <p:txBody>
          <a:bodyPr wrap="square" rtlCol="0">
            <a:spAutoFit/>
          </a:bodyPr>
          <a:lstStyle/>
          <a:p>
            <a:r>
              <a:rPr lang="en-US" dirty="0" smtClean="0">
                <a:latin typeface="+mj-lt"/>
              </a:rPr>
              <a:t>The team was named after the hat-making industry in the town. </a:t>
            </a:r>
            <a:endParaRPr lang="en-US" dirty="0">
              <a:latin typeface="+mj-lt"/>
            </a:endParaRPr>
          </a:p>
        </p:txBody>
      </p:sp>
      <p:sp>
        <p:nvSpPr>
          <p:cNvPr id="3" name="Rectangle 2"/>
          <p:cNvSpPr/>
          <p:nvPr/>
        </p:nvSpPr>
        <p:spPr>
          <a:xfrm>
            <a:off x="1255812" y="3767046"/>
            <a:ext cx="2592288" cy="215444"/>
          </a:xfrm>
          <a:prstGeom prst="rect">
            <a:avLst/>
          </a:prstGeom>
        </p:spPr>
        <p:txBody>
          <a:bodyPr wrap="square">
            <a:spAutoFit/>
          </a:bodyPr>
          <a:lstStyle/>
          <a:p>
            <a:r>
              <a:rPr lang="en-US" sz="800" dirty="0" smtClean="0"/>
              <a:t>Colchester </a:t>
            </a:r>
            <a:r>
              <a:rPr lang="en-US" sz="800" dirty="0" err="1"/>
              <a:t>Utd</a:t>
            </a:r>
            <a:r>
              <a:rPr lang="en-US" sz="800" dirty="0"/>
              <a:t> 2-3 Crewe </a:t>
            </a:r>
            <a:r>
              <a:rPr lang="en-US" sz="800" dirty="0" smtClean="0"/>
              <a:t>Alexandra </a:t>
            </a:r>
            <a:r>
              <a:rPr lang="en-US" sz="800" dirty="0" err="1" smtClean="0"/>
              <a:t>EEPaul</a:t>
            </a:r>
            <a:r>
              <a:rPr lang="en-US" sz="800" dirty="0"/>
              <a:t> </a:t>
            </a:r>
            <a:r>
              <a:rPr lang="en-US" sz="800" dirty="0" smtClean="0"/>
              <a:t>© Flickr</a:t>
            </a:r>
            <a:endParaRPr lang="en-GB" sz="800" dirty="0"/>
          </a:p>
        </p:txBody>
      </p:sp>
      <p:sp>
        <p:nvSpPr>
          <p:cNvPr id="4" name="Rectangle 3"/>
          <p:cNvSpPr/>
          <p:nvPr/>
        </p:nvSpPr>
        <p:spPr>
          <a:xfrm>
            <a:off x="3810000" y="6462622"/>
            <a:ext cx="5320687" cy="215444"/>
          </a:xfrm>
          <a:prstGeom prst="rect">
            <a:avLst/>
          </a:prstGeom>
        </p:spPr>
        <p:txBody>
          <a:bodyPr wrap="none">
            <a:spAutoFit/>
          </a:bodyPr>
          <a:lstStyle/>
          <a:p>
            <a:r>
              <a:rPr lang="en-GB" sz="800" i="1" dirty="0"/>
              <a:t>Workers at a British hat factory prepare rabbit fur ready for its transformation into felt, 1940. </a:t>
            </a:r>
            <a:r>
              <a:rPr lang="en-US" sz="800" dirty="0" smtClean="0"/>
              <a:t>Wikipedia Commons</a:t>
            </a:r>
            <a:endParaRPr lang="en-GB" sz="800" dirty="0"/>
          </a:p>
        </p:txBody>
      </p:sp>
      <p:pic>
        <p:nvPicPr>
          <p:cNvPr id="2050" name="Picture 2" descr="File:Workers at a British hat factory prepare rabbit fur ready for its transformation into felt, 1940. D12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246" y="3068960"/>
            <a:ext cx="2207849" cy="337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6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5655" y="332656"/>
            <a:ext cx="5400601" cy="1224135"/>
          </a:xfrm>
          <a:solidFill>
            <a:srgbClr val="B70005"/>
          </a:solidFill>
        </p:spPr>
        <p:txBody>
          <a:bodyPr>
            <a:normAutofit fontScale="90000"/>
          </a:bodyPr>
          <a:lstStyle/>
          <a:p>
            <a:r>
              <a:rPr lang="en-US" dirty="0">
                <a:solidFill>
                  <a:schemeClr val="bg1"/>
                </a:solidFill>
              </a:rPr>
              <a:t>Football teams: </a:t>
            </a:r>
            <a:r>
              <a:rPr lang="en-US" dirty="0" smtClean="0">
                <a:solidFill>
                  <a:schemeClr val="bg1"/>
                </a:solidFill>
              </a:rPr>
              <a:t/>
            </a:r>
            <a:br>
              <a:rPr lang="en-US" dirty="0" smtClean="0">
                <a:solidFill>
                  <a:schemeClr val="bg1"/>
                </a:solidFill>
              </a:rPr>
            </a:br>
            <a:r>
              <a:rPr lang="en-US" dirty="0" smtClean="0">
                <a:solidFill>
                  <a:schemeClr val="bg1"/>
                </a:solidFill>
              </a:rPr>
              <a:t>nicknames </a:t>
            </a:r>
            <a:r>
              <a:rPr lang="en-US" dirty="0">
                <a:solidFill>
                  <a:schemeClr val="bg1"/>
                </a:solidFill>
              </a:rPr>
              <a:t>and origins</a:t>
            </a:r>
            <a:endParaRPr lang="en-US" dirty="0"/>
          </a:p>
        </p:txBody>
      </p:sp>
      <p:sp>
        <p:nvSpPr>
          <p:cNvPr id="7" name="TextBox 6"/>
          <p:cNvSpPr txBox="1"/>
          <p:nvPr/>
        </p:nvSpPr>
        <p:spPr>
          <a:xfrm>
            <a:off x="1066800" y="4659868"/>
            <a:ext cx="2743200" cy="369332"/>
          </a:xfrm>
          <a:prstGeom prst="rect">
            <a:avLst/>
          </a:prstGeom>
          <a:noFill/>
        </p:spPr>
        <p:txBody>
          <a:bodyPr wrap="square" rtlCol="0">
            <a:spAutoFit/>
          </a:bodyPr>
          <a:lstStyle/>
          <a:p>
            <a:r>
              <a:rPr lang="en-US" dirty="0" smtClean="0">
                <a:latin typeface="+mj-lt"/>
              </a:rPr>
              <a:t>‘Saddlers’ – Walsall </a:t>
            </a:r>
            <a:endParaRPr lang="en-US" dirty="0">
              <a:latin typeface="+mj-lt"/>
            </a:endParaRPr>
          </a:p>
        </p:txBody>
      </p:sp>
      <p:sp>
        <p:nvSpPr>
          <p:cNvPr id="8" name="TextBox 7"/>
          <p:cNvSpPr txBox="1"/>
          <p:nvPr/>
        </p:nvSpPr>
        <p:spPr>
          <a:xfrm>
            <a:off x="1024467" y="5029200"/>
            <a:ext cx="3962400" cy="923330"/>
          </a:xfrm>
          <a:prstGeom prst="rect">
            <a:avLst/>
          </a:prstGeom>
          <a:noFill/>
        </p:spPr>
        <p:txBody>
          <a:bodyPr wrap="square" rtlCol="0">
            <a:spAutoFit/>
          </a:bodyPr>
          <a:lstStyle/>
          <a:p>
            <a:r>
              <a:rPr lang="en-US" dirty="0" smtClean="0">
                <a:latin typeface="+mj-lt"/>
              </a:rPr>
              <a:t>The team was named after </a:t>
            </a:r>
            <a:r>
              <a:rPr lang="en-US" dirty="0">
                <a:latin typeface="+mj-lt"/>
              </a:rPr>
              <a:t>the leather manufacturing industry in the area </a:t>
            </a:r>
            <a:r>
              <a:rPr lang="en-US" dirty="0" smtClean="0">
                <a:latin typeface="+mj-lt"/>
              </a:rPr>
              <a:t>nearby</a:t>
            </a:r>
            <a:endParaRPr lang="en-US" dirty="0">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928533"/>
            <a:ext cx="3352800" cy="2514600"/>
          </a:xfrm>
          <a:prstGeom prst="rect">
            <a:avLst/>
          </a:prstGeom>
        </p:spPr>
      </p:pic>
      <p:pic>
        <p:nvPicPr>
          <p:cNvPr id="4100" name="Picture 4" descr="https://upload.wikimedia.org/wikipedia/commons/0/05/Australian_beer_production_19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3" y="1667043"/>
            <a:ext cx="4048125" cy="28003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86867" y="2420888"/>
            <a:ext cx="3962400" cy="646331"/>
          </a:xfrm>
          <a:prstGeom prst="rect">
            <a:avLst/>
          </a:prstGeom>
          <a:noFill/>
        </p:spPr>
        <p:txBody>
          <a:bodyPr wrap="square" rtlCol="0">
            <a:spAutoFit/>
          </a:bodyPr>
          <a:lstStyle/>
          <a:p>
            <a:r>
              <a:rPr lang="en-US" dirty="0" smtClean="0">
                <a:latin typeface="+mj-lt"/>
              </a:rPr>
              <a:t>Gained their nickname due to the large brewery in town. </a:t>
            </a:r>
            <a:endParaRPr lang="en-US" dirty="0">
              <a:latin typeface="+mj-lt"/>
            </a:endParaRPr>
          </a:p>
        </p:txBody>
      </p:sp>
      <p:sp>
        <p:nvSpPr>
          <p:cNvPr id="12" name="TextBox 11"/>
          <p:cNvSpPr txBox="1"/>
          <p:nvPr/>
        </p:nvSpPr>
        <p:spPr>
          <a:xfrm>
            <a:off x="4210794" y="1638211"/>
            <a:ext cx="4191000" cy="369332"/>
          </a:xfrm>
          <a:prstGeom prst="rect">
            <a:avLst/>
          </a:prstGeom>
          <a:noFill/>
        </p:spPr>
        <p:txBody>
          <a:bodyPr wrap="square" rtlCol="0">
            <a:spAutoFit/>
          </a:bodyPr>
          <a:lstStyle/>
          <a:p>
            <a:pPr algn="ctr"/>
            <a:r>
              <a:rPr lang="en-US" dirty="0" smtClean="0">
                <a:latin typeface="+mj-lt"/>
              </a:rPr>
              <a:t>‘Brewers’ – Burton Albion </a:t>
            </a:r>
            <a:endParaRPr lang="en-US" dirty="0">
              <a:latin typeface="+mj-lt"/>
            </a:endParaRPr>
          </a:p>
        </p:txBody>
      </p:sp>
      <p:sp>
        <p:nvSpPr>
          <p:cNvPr id="2" name="Rectangle 1"/>
          <p:cNvSpPr/>
          <p:nvPr/>
        </p:nvSpPr>
        <p:spPr>
          <a:xfrm>
            <a:off x="3463816" y="4444424"/>
            <a:ext cx="1127232" cy="215444"/>
          </a:xfrm>
          <a:prstGeom prst="rect">
            <a:avLst/>
          </a:prstGeom>
        </p:spPr>
        <p:txBody>
          <a:bodyPr wrap="none">
            <a:spAutoFit/>
          </a:bodyPr>
          <a:lstStyle/>
          <a:p>
            <a:r>
              <a:rPr lang="en-US" sz="800" dirty="0" smtClean="0"/>
              <a:t>Wikipedia Commons</a:t>
            </a:r>
            <a:endParaRPr lang="en-GB" sz="800" dirty="0"/>
          </a:p>
        </p:txBody>
      </p:sp>
      <p:sp>
        <p:nvSpPr>
          <p:cNvPr id="3" name="Rectangle 2"/>
          <p:cNvSpPr/>
          <p:nvPr/>
        </p:nvSpPr>
        <p:spPr>
          <a:xfrm>
            <a:off x="6781800" y="6429917"/>
            <a:ext cx="1866217" cy="215444"/>
          </a:xfrm>
          <a:prstGeom prst="rect">
            <a:avLst/>
          </a:prstGeom>
        </p:spPr>
        <p:txBody>
          <a:bodyPr wrap="none">
            <a:spAutoFit/>
          </a:bodyPr>
          <a:lstStyle/>
          <a:p>
            <a:r>
              <a:rPr lang="en-US" sz="800" dirty="0" smtClean="0"/>
              <a:t>DSC01601 </a:t>
            </a:r>
            <a:r>
              <a:rPr lang="en-US" sz="800" dirty="0" smtClean="0"/>
              <a:t>© Ben Sutherland, </a:t>
            </a:r>
            <a:r>
              <a:rPr lang="en-US" sz="800" dirty="0" smtClean="0"/>
              <a:t>Flickr </a:t>
            </a:r>
            <a:endParaRPr lang="en-GB" sz="800" dirty="0"/>
          </a:p>
        </p:txBody>
      </p:sp>
    </p:spTree>
    <p:extLst>
      <p:ext uri="{BB962C8B-B14F-4D97-AF65-F5344CB8AC3E}">
        <p14:creationId xmlns:p14="http://schemas.microsoft.com/office/powerpoint/2010/main" val="2135925693"/>
      </p:ext>
    </p:extLst>
  </p:cSld>
  <p:clrMapOvr>
    <a:masterClrMapping/>
  </p:clrMapOvr>
</p:sld>
</file>

<file path=ppt/theme/theme1.xml><?xml version="1.0" encoding="utf-8"?>
<a:theme xmlns:a="http://schemas.openxmlformats.org/drawingml/2006/main" name="RGS-IBG Powerpoint templat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5E0E4AC-8608-4621-BDD2-A7564DA172F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RGS-IBG Powerpoint template</Template>
  <TotalTime>141</TotalTime>
  <Words>756</Words>
  <Application>Microsoft Office PowerPoint</Application>
  <PresentationFormat>On-screen Show (4:3)</PresentationFormat>
  <Paragraphs>155</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RGS-IBG Powerpoint template</vt:lpstr>
      <vt:lpstr>Lesson four:  Famous Football Cities</vt:lpstr>
      <vt:lpstr>The Cities of the UK</vt:lpstr>
      <vt:lpstr>UK cities: Population</vt:lpstr>
      <vt:lpstr>UK Cities and Population Growth</vt:lpstr>
      <vt:lpstr>Transport:  Rail Network</vt:lpstr>
      <vt:lpstr>Motor transport </vt:lpstr>
      <vt:lpstr>Football:  England’s favourite game</vt:lpstr>
      <vt:lpstr>Football teams: nicknames and origins</vt:lpstr>
      <vt:lpstr>Football teams:  nicknames and origins</vt:lpstr>
      <vt:lpstr>Northampton Town ‘The Cobblers’</vt:lpstr>
      <vt:lpstr>Case study: Sheffield</vt:lpstr>
      <vt:lpstr>Sheffield: The Blades </vt:lpstr>
      <vt:lpstr>The Blades</vt:lpstr>
      <vt:lpstr>Sheffield:  Growth and Decline </vt:lpstr>
      <vt:lpstr>Sheffield Now </vt:lpstr>
      <vt:lpstr>Extension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four: Football teams and cities</dc:title>
  <dc:creator>Laura Price</dc:creator>
  <cp:lastModifiedBy>Olivia Russell</cp:lastModifiedBy>
  <cp:revision>9</cp:revision>
  <dcterms:created xsi:type="dcterms:W3CDTF">2016-03-24T16:36:42Z</dcterms:created>
  <dcterms:modified xsi:type="dcterms:W3CDTF">2016-05-18T14:09:21Z</dcterms:modified>
</cp:coreProperties>
</file>