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95DAF7-79BE-408F-AB4D-6550D504B6F4}">
  <a:tblStyle styleId="{B995DAF7-79BE-408F-AB4D-6550D504B6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aleway-italic.fntdata"/><Relationship Id="rId6" Type="http://schemas.openxmlformats.org/officeDocument/2006/relationships/notesMaster" Target="notesMasters/notesMaster1.xml"/><Relationship Id="rId18" Type="http://schemas.openxmlformats.org/officeDocument/2006/relationships/font" Target="fonts/Raleway-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globe-world-earth-planet-sphere-967304/"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startup-freelancer-business-4045676/"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a:t>
            </a:r>
            <a:r>
              <a:rPr lang="en-GB" u="sng">
                <a:solidFill>
                  <a:schemeClr val="hlink"/>
                </a:solidFill>
                <a:hlinkClick r:id="rId2"/>
              </a:rPr>
              <a:t>https://pixabay.com/photos/globe-world-earth-planet-sphere-967304/</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7c77dc89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07c77dc89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74ef1dee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74ef1dee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7c77dc8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7c77dc8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7c77dc89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7c77dc89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7c77dc89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7c77dc89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7c77dc89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7c77dc89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7c77dc89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7c77dc89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7c77dc89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7c77dc89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Follow up questions - </a:t>
            </a:r>
            <a:r>
              <a:rPr b="1" lang="en-GB"/>
              <a:t>Reflection Questions</a:t>
            </a:r>
            <a:endParaRPr b="1"/>
          </a:p>
          <a:p>
            <a:pPr indent="0" lvl="0" marL="0" rtl="0" algn="l">
              <a:spcBef>
                <a:spcPts val="0"/>
              </a:spcBef>
              <a:spcAft>
                <a:spcPts val="0"/>
              </a:spcAft>
              <a:buNone/>
            </a:pPr>
            <a:r>
              <a:rPr lang="en-GB"/>
              <a:t>Which geographer’s work had the biggest impact on society?</a:t>
            </a:r>
            <a:endParaRPr/>
          </a:p>
          <a:p>
            <a:pPr indent="0" lvl="0" marL="0" rtl="0" algn="l">
              <a:spcBef>
                <a:spcPts val="0"/>
              </a:spcBef>
              <a:spcAft>
                <a:spcPts val="0"/>
              </a:spcAft>
              <a:buNone/>
            </a:pPr>
            <a:r>
              <a:rPr lang="en-GB"/>
              <a:t>How does their work relate to current issues in the world (e.g., climate change, urbanisation)?</a:t>
            </a:r>
            <a:endParaRPr/>
          </a:p>
          <a:p>
            <a:pPr indent="0" lvl="0" marL="0" rtl="0" algn="l">
              <a:spcBef>
                <a:spcPts val="0"/>
              </a:spcBef>
              <a:spcAft>
                <a:spcPts val="0"/>
              </a:spcAft>
              <a:buNone/>
            </a:pPr>
            <a:r>
              <a:rPr lang="en-GB"/>
              <a:t>What skills or knowledge from geography do you think are most important for future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Image: </a:t>
            </a:r>
            <a:r>
              <a:rPr lang="en-GB" u="sng">
                <a:solidFill>
                  <a:schemeClr val="hlink"/>
                </a:solidFill>
                <a:hlinkClick r:id="rId2"/>
              </a:rPr>
              <a:t>https://pixabay.com/photos/startup-freelancer-business-4045676/</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7c77dc89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7c77dc89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solidFill>
            <a:srgbClr val="FFD966"/>
          </a:solidFill>
        </p:spPr>
        <p:txBody>
          <a:bodyPr anchorCtr="0" anchor="ctr" bIns="91425" lIns="91425" spcFirstLastPara="1" rIns="91425" wrap="square" tIns="91425">
            <a:normAutofit/>
          </a:bodyPr>
          <a:lstStyle>
            <a:lvl1pPr lvl="0">
              <a:spcBef>
                <a:spcPts val="0"/>
              </a:spcBef>
              <a:spcAft>
                <a:spcPts val="0"/>
              </a:spcAft>
              <a:buClr>
                <a:srgbClr val="000000"/>
              </a:buClr>
              <a:buSzPts val="2800"/>
              <a:buFont typeface="Raleway"/>
              <a:buNone/>
              <a:defRPr b="1">
                <a:solidFill>
                  <a:srgbClr val="000000"/>
                </a:solidFill>
                <a:latin typeface="Raleway"/>
                <a:ea typeface="Raleway"/>
                <a:cs typeface="Raleway"/>
                <a:sym typeface="Raleway"/>
              </a:defRPr>
            </a:lvl1pPr>
            <a:lvl2pPr lvl="1">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2pPr>
            <a:lvl3pPr lvl="2">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3pPr>
            <a:lvl4pPr lvl="3">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4pPr>
            <a:lvl5pPr lvl="4">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5pPr>
            <a:lvl6pPr lvl="5">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6pPr>
            <a:lvl7pPr lvl="6">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7pPr>
            <a:lvl8pPr lvl="7">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8pPr>
            <a:lvl9pPr lvl="8">
              <a:spcBef>
                <a:spcPts val="0"/>
              </a:spcBef>
              <a:spcAft>
                <a:spcPts val="0"/>
              </a:spcAft>
              <a:buClr>
                <a:srgbClr val="000000"/>
              </a:buClr>
              <a:buSzPts val="2800"/>
              <a:buFont typeface="Raleway"/>
              <a:buNone/>
              <a:defRPr>
                <a:solidFill>
                  <a:srgbClr val="000000"/>
                </a:solidFill>
                <a:latin typeface="Raleway"/>
                <a:ea typeface="Raleway"/>
                <a:cs typeface="Raleway"/>
                <a:sym typeface="Raleway"/>
              </a:defRPr>
            </a:lvl9pPr>
          </a:lstStyle>
          <a:p/>
        </p:txBody>
      </p:sp>
      <p:sp>
        <p:nvSpPr>
          <p:cNvPr id="18" name="Google Shape;18;p4"/>
          <p:cNvSpPr txBox="1"/>
          <p:nvPr>
            <p:ph idx="1" type="body"/>
          </p:nvPr>
        </p:nvSpPr>
        <p:spPr>
          <a:xfrm>
            <a:off x="311700" y="1152475"/>
            <a:ext cx="8520600" cy="3416400"/>
          </a:xfrm>
          <a:prstGeom prst="rect">
            <a:avLst/>
          </a:prstGeom>
          <a:solidFill>
            <a:srgbClr val="FFF2CC"/>
          </a:solidFill>
        </p:spPr>
        <p:txBody>
          <a:bodyPr anchorCtr="0" anchor="t" bIns="91425" lIns="91425" spcFirstLastPara="1" rIns="91425" wrap="square" tIns="91425">
            <a:normAutofit/>
          </a:bodyPr>
          <a:lstStyle>
            <a:lvl1pPr indent="-342900" lvl="0" marL="457200">
              <a:spcBef>
                <a:spcPts val="0"/>
              </a:spcBef>
              <a:spcAft>
                <a:spcPts val="0"/>
              </a:spcAft>
              <a:buClr>
                <a:srgbClr val="000000"/>
              </a:buClr>
              <a:buSzPts val="1800"/>
              <a:buFont typeface="Raleway"/>
              <a:buChar char="●"/>
              <a:defRPr>
                <a:solidFill>
                  <a:srgbClr val="000000"/>
                </a:solidFill>
                <a:latin typeface="Raleway"/>
                <a:ea typeface="Raleway"/>
                <a:cs typeface="Raleway"/>
                <a:sym typeface="Raleway"/>
              </a:defRPr>
            </a:lvl1pPr>
            <a:lvl2pPr indent="-317500" lvl="1" marL="9144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2pPr>
            <a:lvl3pPr indent="-317500" lvl="2" marL="13716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3pPr>
            <a:lvl4pPr indent="-317500" lvl="3" marL="18288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4pPr>
            <a:lvl5pPr indent="-317500" lvl="4" marL="22860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5pPr>
            <a:lvl6pPr indent="-317500" lvl="5" marL="27432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6pPr>
            <a:lvl7pPr indent="-317500" lvl="6" marL="32004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7pPr>
            <a:lvl8pPr indent="-317500" lvl="7" marL="36576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8pPr>
            <a:lvl9pPr indent="-317500" lvl="8" marL="4114800">
              <a:spcBef>
                <a:spcPts val="0"/>
              </a:spcBef>
              <a:spcAft>
                <a:spcPts val="0"/>
              </a:spcAft>
              <a:buClr>
                <a:srgbClr val="000000"/>
              </a:buClr>
              <a:buSzPts val="1400"/>
              <a:buFont typeface="Raleway"/>
              <a:buChar char="■"/>
              <a:defRPr>
                <a:solidFill>
                  <a:srgbClr val="000000"/>
                </a:solidFill>
                <a:latin typeface="Raleway"/>
                <a:ea typeface="Raleway"/>
                <a:cs typeface="Raleway"/>
                <a:sym typeface="Raleway"/>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307925"/>
            <a:ext cx="8520600" cy="709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The Room Where it Happens: Influential and I</a:t>
            </a:r>
            <a:r>
              <a:rPr lang="en-GB"/>
              <a:t>nspirational</a:t>
            </a:r>
            <a:r>
              <a:rPr lang="en-GB"/>
              <a:t> Geographers</a:t>
            </a:r>
            <a:endParaRPr/>
          </a:p>
        </p:txBody>
      </p:sp>
      <p:sp>
        <p:nvSpPr>
          <p:cNvPr id="55" name="Google Shape;55;p13"/>
          <p:cNvSpPr txBox="1"/>
          <p:nvPr>
            <p:ph idx="1" type="body"/>
          </p:nvPr>
        </p:nvSpPr>
        <p:spPr>
          <a:xfrm>
            <a:off x="429275" y="1306800"/>
            <a:ext cx="2847900" cy="34392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GB"/>
              <a:t>DO NOW</a:t>
            </a:r>
            <a:r>
              <a:rPr lang="en-GB"/>
              <a:t>: With your partner, write down ideas of why geography is important to society… think of the examples of careers we’ve studied during this topic. </a:t>
            </a:r>
            <a:endParaRPr/>
          </a:p>
        </p:txBody>
      </p:sp>
      <p:pic>
        <p:nvPicPr>
          <p:cNvPr id="56" name="Google Shape;56;p13"/>
          <p:cNvPicPr preferRelativeResize="0"/>
          <p:nvPr/>
        </p:nvPicPr>
        <p:blipFill>
          <a:blip r:embed="rId3">
            <a:alphaModFix/>
          </a:blip>
          <a:stretch>
            <a:fillRect/>
          </a:stretch>
        </p:blipFill>
        <p:spPr>
          <a:xfrm>
            <a:off x="3539825" y="1152475"/>
            <a:ext cx="5162202" cy="3686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Plenary </a:t>
            </a:r>
            <a:endParaRPr/>
          </a:p>
        </p:txBody>
      </p:sp>
      <p:sp>
        <p:nvSpPr>
          <p:cNvPr id="121" name="Google Shape;121;p22"/>
          <p:cNvSpPr txBox="1"/>
          <p:nvPr>
            <p:ph idx="1" type="body"/>
          </p:nvPr>
        </p:nvSpPr>
        <p:spPr>
          <a:xfrm>
            <a:off x="2305200" y="1681975"/>
            <a:ext cx="4533600" cy="21153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GB" sz="2300"/>
              <a:t>If you could sum up why a student should</a:t>
            </a:r>
            <a:r>
              <a:rPr b="1" lang="en-GB" sz="2300"/>
              <a:t> choose to study geography</a:t>
            </a:r>
            <a:r>
              <a:rPr lang="en-GB" sz="2300"/>
              <a:t> into one sentence, what would it be?</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73150"/>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Geography Gallery Walk</a:t>
            </a:r>
            <a:endParaRPr/>
          </a:p>
        </p:txBody>
      </p:sp>
      <p:sp>
        <p:nvSpPr>
          <p:cNvPr id="62" name="Google Shape;62;p14"/>
          <p:cNvSpPr txBox="1"/>
          <p:nvPr>
            <p:ph idx="1" type="body"/>
          </p:nvPr>
        </p:nvSpPr>
        <p:spPr>
          <a:xfrm>
            <a:off x="311700" y="870750"/>
            <a:ext cx="8520600" cy="972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en-GB"/>
              <a:t>Task: </a:t>
            </a:r>
            <a:r>
              <a:rPr lang="en-GB"/>
              <a:t>A</a:t>
            </a:r>
            <a:r>
              <a:rPr lang="en-GB"/>
              <a:t>round</a:t>
            </a:r>
            <a:r>
              <a:rPr lang="en-GB"/>
              <a:t> the room are profiles of inspirational and influential </a:t>
            </a:r>
            <a:r>
              <a:rPr lang="en-GB"/>
              <a:t>geographers</a:t>
            </a:r>
            <a:r>
              <a:rPr lang="en-GB"/>
              <a:t> - old and new. Circulate around the room and summarise the </a:t>
            </a:r>
            <a:r>
              <a:rPr lang="en-GB"/>
              <a:t>information</a:t>
            </a:r>
            <a:r>
              <a:rPr lang="en-GB"/>
              <a:t> into your table.</a:t>
            </a:r>
            <a:endParaRPr/>
          </a:p>
        </p:txBody>
      </p:sp>
      <p:graphicFrame>
        <p:nvGraphicFramePr>
          <p:cNvPr id="63" name="Google Shape;63;p14"/>
          <p:cNvGraphicFramePr/>
          <p:nvPr/>
        </p:nvGraphicFramePr>
        <p:xfrm>
          <a:off x="500750" y="1968550"/>
          <a:ext cx="3000000" cy="3000000"/>
        </p:xfrm>
        <a:graphic>
          <a:graphicData uri="http://schemas.openxmlformats.org/drawingml/2006/table">
            <a:tbl>
              <a:tblPr>
                <a:noFill/>
                <a:tableStyleId>{B995DAF7-79BE-408F-AB4D-6550D504B6F4}</a:tableStyleId>
              </a:tblPr>
              <a:tblGrid>
                <a:gridCol w="2035625"/>
                <a:gridCol w="2035625"/>
                <a:gridCol w="1682925"/>
                <a:gridCol w="2388325"/>
              </a:tblGrid>
              <a:tr h="571500">
                <a:tc>
                  <a:txBody>
                    <a:bodyPr/>
                    <a:lstStyle/>
                    <a:p>
                      <a:pPr indent="0" lvl="0" marL="0" rtl="0" algn="ctr">
                        <a:spcBef>
                          <a:spcPts val="0"/>
                        </a:spcBef>
                        <a:spcAft>
                          <a:spcPts val="0"/>
                        </a:spcAft>
                        <a:buNone/>
                      </a:pPr>
                      <a:r>
                        <a:rPr b="1" lang="en-GB">
                          <a:latin typeface="Raleway"/>
                          <a:ea typeface="Raleway"/>
                          <a:cs typeface="Raleway"/>
                          <a:sym typeface="Raleway"/>
                        </a:rPr>
                        <a:t>Name and expertise</a:t>
                      </a:r>
                      <a:endParaRPr b="1">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b="1" lang="en-GB">
                          <a:latin typeface="Raleway"/>
                          <a:ea typeface="Raleway"/>
                          <a:cs typeface="Raleway"/>
                          <a:sym typeface="Raleway"/>
                        </a:rPr>
                        <a:t>Contributions </a:t>
                      </a:r>
                      <a:endParaRPr b="1">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b="1" lang="en-GB">
                          <a:latin typeface="Raleway"/>
                          <a:ea typeface="Raleway"/>
                          <a:cs typeface="Raleway"/>
                          <a:sym typeface="Raleway"/>
                        </a:rPr>
                        <a:t>Impact</a:t>
                      </a:r>
                      <a:r>
                        <a:rPr b="1" lang="en-GB">
                          <a:latin typeface="Raleway"/>
                          <a:ea typeface="Raleway"/>
                          <a:cs typeface="Raleway"/>
                          <a:sym typeface="Raleway"/>
                        </a:rPr>
                        <a:t> to society</a:t>
                      </a:r>
                      <a:endParaRPr b="1">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b="1" lang="en-GB">
                          <a:latin typeface="Raleway"/>
                          <a:ea typeface="Raleway"/>
                          <a:cs typeface="Raleway"/>
                          <a:sym typeface="Raleway"/>
                        </a:rPr>
                        <a:t>Would you like to do this job - Why? Why not?</a:t>
                      </a:r>
                      <a:endParaRPr b="1">
                        <a:latin typeface="Raleway"/>
                        <a:ea typeface="Raleway"/>
                        <a:cs typeface="Raleway"/>
                        <a:sym typeface="Raleway"/>
                      </a:endParaRPr>
                    </a:p>
                  </a:txBody>
                  <a:tcPr marT="91425" marB="91425" marR="91425" marL="91425" anchor="ctr"/>
                </a:tc>
              </a:tr>
              <a:tr h="38100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ctr" bIns="91425" lIns="91425" spcFirstLastPara="1" rIns="91425" wrap="square" tIns="91425">
            <a:normAutofit/>
          </a:bodyPr>
          <a:lstStyle/>
          <a:p>
            <a:pPr indent="0" lvl="0" marL="0" rtl="0" algn="ctr">
              <a:lnSpc>
                <a:spcPct val="115000"/>
              </a:lnSpc>
              <a:spcBef>
                <a:spcPts val="1200"/>
              </a:spcBef>
              <a:spcAft>
                <a:spcPts val="1200"/>
              </a:spcAft>
              <a:buClr>
                <a:schemeClr val="dk1"/>
              </a:buClr>
              <a:buSzPts val="1100"/>
              <a:buFont typeface="Arial"/>
              <a:buNone/>
            </a:pPr>
            <a:r>
              <a:rPr lang="en-GB" sz="2400">
                <a:solidFill>
                  <a:schemeClr val="dk1"/>
                </a:solidFill>
              </a:rPr>
              <a:t>David Attenborough</a:t>
            </a:r>
            <a:endParaRPr sz="2400"/>
          </a:p>
        </p:txBody>
      </p:sp>
      <p:sp>
        <p:nvSpPr>
          <p:cNvPr id="69" name="Google Shape;69;p15"/>
          <p:cNvSpPr txBox="1"/>
          <p:nvPr>
            <p:ph idx="1" type="body"/>
          </p:nvPr>
        </p:nvSpPr>
        <p:spPr>
          <a:xfrm>
            <a:off x="311700" y="1152475"/>
            <a:ext cx="8520600" cy="351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GB"/>
              <a:t>Background</a:t>
            </a:r>
            <a:r>
              <a:rPr lang="en-GB"/>
              <a:t>: Born on May 8, 1926, in London, England, David Attenborough is a renowned broadcaster, natural historian, and author. He studied natural sciences at the University of Cambridge and began his career at the BBC in the 1950s, where he produced and presented various wildlife documentaries.</a:t>
            </a:r>
            <a:r>
              <a:rPr b="1" lang="en-GB"/>
              <a:t> His passion for nature and storytelling has made him a household name worldwide.</a:t>
            </a:r>
            <a:endParaRPr b="1"/>
          </a:p>
          <a:p>
            <a:pPr indent="0" lvl="0" marL="0" rtl="0" algn="l">
              <a:spcBef>
                <a:spcPts val="0"/>
              </a:spcBef>
              <a:spcAft>
                <a:spcPts val="0"/>
              </a:spcAft>
              <a:buClr>
                <a:schemeClr val="dk1"/>
              </a:buClr>
              <a:buSzPct val="61111"/>
              <a:buFont typeface="Arial"/>
              <a:buNone/>
            </a:pPr>
            <a:r>
              <a:t/>
            </a:r>
            <a:endParaRPr/>
          </a:p>
          <a:p>
            <a:pPr indent="0" lvl="0" marL="0" rtl="0" algn="l">
              <a:spcBef>
                <a:spcPts val="0"/>
              </a:spcBef>
              <a:spcAft>
                <a:spcPts val="0"/>
              </a:spcAft>
              <a:buNone/>
            </a:pPr>
            <a:r>
              <a:rPr b="1" lang="en-GB"/>
              <a:t>Contributions</a:t>
            </a:r>
            <a:r>
              <a:rPr lang="en-GB"/>
              <a:t>: Attenborough is best known for his well-known documentary series, including "The Blue Planet," "Planet Earth," and "Our Planet." </a:t>
            </a:r>
            <a:r>
              <a:rPr b="1" lang="en-GB"/>
              <a:t>His work focuses on the intricate relationships between living organisms and their environments</a:t>
            </a:r>
            <a:r>
              <a:rPr lang="en-GB"/>
              <a:t>, shedding light on ecosystems across the globe.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Impact</a:t>
            </a:r>
            <a:r>
              <a:rPr lang="en-GB"/>
              <a:t>: Attenborough’s documentaries have profoundly influenced</a:t>
            </a:r>
            <a:r>
              <a:rPr b="1" lang="en-GB"/>
              <a:t> public opinions of nature, conservation, and biodiversity. </a:t>
            </a:r>
            <a:r>
              <a:rPr lang="en-GB"/>
              <a:t>His efforts have motivated movements for environmental awareness and conservation, urging viewers to understand the critical challenges facing our planet. His support for climate action and sustainable practices has inspired global movements to protect natural habitats. </a:t>
            </a:r>
            <a:endParaRPr/>
          </a:p>
          <a:p>
            <a:pPr indent="0" lvl="0" marL="0" rtl="0" algn="l">
              <a:spcBef>
                <a:spcPts val="0"/>
              </a:spcBef>
              <a:spcAft>
                <a:spcPts val="0"/>
              </a:spcAft>
              <a:buClr>
                <a:schemeClr val="dk1"/>
              </a:buClr>
              <a:buSzPct val="61111"/>
              <a:buFont typeface="Arial"/>
              <a:buNone/>
            </a:pPr>
            <a:r>
              <a:t/>
            </a:r>
            <a:endParaRPr/>
          </a:p>
          <a:p>
            <a:pPr indent="0" lvl="0" marL="0" rtl="0" algn="l">
              <a:spcBef>
                <a:spcPts val="0"/>
              </a:spcBef>
              <a:spcAft>
                <a:spcPts val="0"/>
              </a:spcAft>
              <a:buClr>
                <a:schemeClr val="dk1"/>
              </a:buClr>
              <a:buSzPct val="61111"/>
              <a:buFont typeface="Arial"/>
              <a:buNone/>
            </a:pPr>
            <a:r>
              <a:rPr b="1" lang="en-GB"/>
              <a:t>Relevance</a:t>
            </a:r>
            <a:r>
              <a:rPr lang="en-GB"/>
              <a:t>: Attenborough's work shows the </a:t>
            </a:r>
            <a:r>
              <a:rPr lang="en-GB"/>
              <a:t>links between </a:t>
            </a:r>
            <a:r>
              <a:rPr lang="en-GB"/>
              <a:t>of</a:t>
            </a:r>
            <a:r>
              <a:rPr b="1" lang="en-GB"/>
              <a:t> social geography and environmental studies</a:t>
            </a:r>
            <a:r>
              <a:rPr lang="en-GB"/>
              <a:t>, illustrating how human activities impact ecological systems. His commitment to environmental education has encouraged a more sustainable approach to living.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ctr" bIns="91425" lIns="91425" spcFirstLastPara="1" rIns="91425" wrap="square" tIns="91425">
            <a:normAutofit/>
          </a:bodyPr>
          <a:lstStyle/>
          <a:p>
            <a:pPr indent="0" lvl="0" marL="0" rtl="0" algn="ctr">
              <a:lnSpc>
                <a:spcPct val="115000"/>
              </a:lnSpc>
              <a:spcBef>
                <a:spcPts val="1200"/>
              </a:spcBef>
              <a:spcAft>
                <a:spcPts val="1200"/>
              </a:spcAft>
              <a:buNone/>
            </a:pPr>
            <a:r>
              <a:rPr lang="en-GB" sz="2400">
                <a:solidFill>
                  <a:schemeClr val="dk1"/>
                </a:solidFill>
              </a:rPr>
              <a:t>Greta Thunberg </a:t>
            </a:r>
            <a:endParaRPr sz="2400"/>
          </a:p>
        </p:txBody>
      </p:sp>
      <p:sp>
        <p:nvSpPr>
          <p:cNvPr id="75" name="Google Shape;75;p16"/>
          <p:cNvSpPr txBox="1"/>
          <p:nvPr>
            <p:ph idx="1" type="body"/>
          </p:nvPr>
        </p:nvSpPr>
        <p:spPr>
          <a:xfrm>
            <a:off x="311700" y="1152475"/>
            <a:ext cx="8520600" cy="351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GB"/>
              <a:t>Background: </a:t>
            </a:r>
            <a:r>
              <a:rPr lang="en-GB"/>
              <a:t>Born on January 3, 2003, in Stockholm, Sweden, Greta Thunberg is a famous climate activist who gained international attention at a young age for her</a:t>
            </a:r>
            <a:r>
              <a:rPr b="1" lang="en-GB"/>
              <a:t> passionate advocacy against climate change.</a:t>
            </a:r>
            <a:r>
              <a:rPr lang="en-GB"/>
              <a:t> After learning about the climate crisis in school, she began skipping school on Fridays to protest outside the Swedish Parliament, inspiring students worldwide to join her in "Fridays for Future."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Contributions</a:t>
            </a:r>
            <a:r>
              <a:rPr lang="en-GB"/>
              <a:t>: Thunberg has </a:t>
            </a:r>
            <a:r>
              <a:rPr b="1" lang="en-GB"/>
              <a:t>delivered powerful speeches at various international forums, including the United Nations Climate Change Conference (COP) and the European Parliament. </a:t>
            </a:r>
            <a:r>
              <a:rPr lang="en-GB"/>
              <a:t>She has called out global leaders for their inaction on climate change and highlighted the urgency of addressing the crisis through immediate and impactful measures. Thunberg's activism has promoted a global youth movement, empowering young people to take a stand for their future.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Impact</a:t>
            </a:r>
            <a:r>
              <a:rPr lang="en-GB"/>
              <a:t>: Her straightforward approach and emotional appeals have impacted millions of people worldwide. Thunberg highlights the impact of climate change on vulnerable populations, linking environmental issues to economic inequality and human rights. </a:t>
            </a:r>
            <a:r>
              <a:rPr b="1" lang="en-GB"/>
              <a:t>Her activism has encouraged students, communities, and organisations to demand change in environmental policies.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Relevance</a:t>
            </a:r>
            <a:r>
              <a:rPr lang="en-GB"/>
              <a:t>: Thunberg’s work demonstrates the importance of social geography and emphasises that environmental issues are also social issues, which require collaborative and worldwide solutions.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ctr" bIns="91425" lIns="91425" spcFirstLastPara="1" rIns="91425" wrap="square" tIns="91425">
            <a:normAutofit/>
          </a:bodyPr>
          <a:lstStyle/>
          <a:p>
            <a:pPr indent="0" lvl="0" marL="0" rtl="0" algn="ctr">
              <a:lnSpc>
                <a:spcPct val="115000"/>
              </a:lnSpc>
              <a:spcBef>
                <a:spcPts val="1200"/>
              </a:spcBef>
              <a:spcAft>
                <a:spcPts val="1200"/>
              </a:spcAft>
              <a:buNone/>
            </a:pPr>
            <a:r>
              <a:rPr lang="en-GB" sz="2400">
                <a:solidFill>
                  <a:schemeClr val="dk1"/>
                </a:solidFill>
              </a:rPr>
              <a:t>Tim Walz </a:t>
            </a:r>
            <a:endParaRPr sz="2400"/>
          </a:p>
        </p:txBody>
      </p:sp>
      <p:sp>
        <p:nvSpPr>
          <p:cNvPr id="81" name="Google Shape;81;p17"/>
          <p:cNvSpPr txBox="1"/>
          <p:nvPr>
            <p:ph idx="1" type="body"/>
          </p:nvPr>
        </p:nvSpPr>
        <p:spPr>
          <a:xfrm>
            <a:off x="311700" y="1152475"/>
            <a:ext cx="8520600" cy="3513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GB"/>
              <a:t>Background</a:t>
            </a:r>
            <a:r>
              <a:rPr lang="en-GB"/>
              <a:t>: Born on April 6, 1964, in West Point, Nebraska, Tim Walz is an American politician serving as the 41st governor of Minnesota since January 2019. </a:t>
            </a:r>
            <a:r>
              <a:rPr lang="en-GB">
                <a:solidFill>
                  <a:schemeClr val="dk1"/>
                </a:solidFill>
              </a:rPr>
              <a:t>He is currently Kamala Harris's running mate for the Presidential election in the USA. </a:t>
            </a:r>
            <a:r>
              <a:rPr lang="en-GB"/>
              <a:t>He holds a Bachelor of Science degree in Geography. </a:t>
            </a:r>
            <a:r>
              <a:rPr b="1" lang="en-GB"/>
              <a:t>Walz’s background as a geography </a:t>
            </a:r>
            <a:r>
              <a:rPr b="1" lang="en-GB"/>
              <a:t>teacher</a:t>
            </a:r>
            <a:r>
              <a:rPr b="1" lang="en-GB"/>
              <a:t> has influenced his approach to politics.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Contributions</a:t>
            </a:r>
            <a:r>
              <a:rPr lang="en-GB"/>
              <a:t>: Walz has used his understanding of geographical concepts to address issues such as land use, environmental policy, and public health. His focus on inequality in Minnesota has informed his policies aimed at economic development and environmental sustainability.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Impact</a:t>
            </a:r>
            <a:r>
              <a:rPr lang="en-GB"/>
              <a:t>: As governor, Walz has implemented policies that reflect an awareness of Minnesota's varied geography, including initiatives for sustainable land use, climate action, and public transportation.</a:t>
            </a:r>
            <a:r>
              <a:rPr b="1" lang="en-GB"/>
              <a:t> His administration has worked to address climate change through investments in renewable energy and infrastructure </a:t>
            </a:r>
            <a:r>
              <a:rPr lang="en-GB"/>
              <a:t>that accommodate Minnesota’s unique geographical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Relevance</a:t>
            </a:r>
            <a:r>
              <a:rPr lang="en-GB"/>
              <a:t>: Tim Walz’s background in geography is crucial to his role as a governor, as it shapes his understanding of how environmental, social, and economic factors are all related.</a:t>
            </a:r>
            <a:r>
              <a:rPr b="1" lang="en-GB"/>
              <a:t> His </a:t>
            </a:r>
            <a:r>
              <a:rPr b="1" lang="en-GB"/>
              <a:t>career</a:t>
            </a:r>
            <a:r>
              <a:rPr b="1" lang="en-GB"/>
              <a:t> highlights the importance of geography in politics</a:t>
            </a:r>
            <a:r>
              <a:rPr lang="en-GB"/>
              <a:t>, demonstrating how geographical knowledge can inform effective policy making and community engagement.</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ctr" bIns="91425" lIns="91425" spcFirstLastPara="1" rIns="91425" wrap="square" tIns="91425">
            <a:normAutofit/>
          </a:bodyPr>
          <a:lstStyle/>
          <a:p>
            <a:pPr indent="0" lvl="0" marL="0" rtl="0" algn="ctr">
              <a:lnSpc>
                <a:spcPct val="115000"/>
              </a:lnSpc>
              <a:spcBef>
                <a:spcPts val="1200"/>
              </a:spcBef>
              <a:spcAft>
                <a:spcPts val="1200"/>
              </a:spcAft>
              <a:buNone/>
            </a:pPr>
            <a:r>
              <a:rPr lang="en-GB" sz="2400">
                <a:solidFill>
                  <a:schemeClr val="dk1"/>
                </a:solidFill>
              </a:rPr>
              <a:t>Bear Grylls </a:t>
            </a:r>
            <a:endParaRPr sz="2400"/>
          </a:p>
        </p:txBody>
      </p:sp>
      <p:sp>
        <p:nvSpPr>
          <p:cNvPr id="87" name="Google Shape;87;p18"/>
          <p:cNvSpPr txBox="1"/>
          <p:nvPr>
            <p:ph idx="1" type="body"/>
          </p:nvPr>
        </p:nvSpPr>
        <p:spPr>
          <a:xfrm>
            <a:off x="311700" y="1152475"/>
            <a:ext cx="8520600" cy="35130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GB"/>
              <a:t>Background</a:t>
            </a:r>
            <a:r>
              <a:rPr lang="en-GB"/>
              <a:t>: Edward Michael Grylls, known as Bear Grylls, was born on June 7, 1974, in London, England. He served in the British Special Forces and later became a television presenter and adventurer.</a:t>
            </a:r>
            <a:r>
              <a:rPr b="1" lang="en-GB"/>
              <a:t> Grylls is best known for his survival shows, including "Man vs. Wild,</a:t>
            </a:r>
            <a:r>
              <a:rPr lang="en-GB"/>
              <a:t>" where he demonstrates survival techniques in extreme conditions.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Contributions</a:t>
            </a:r>
            <a:r>
              <a:rPr lang="en-GB"/>
              <a:t>: Through his television programs, Grylls has educated audiences about survival skills, navigation, and the importance of understanding geographical terrains. </a:t>
            </a:r>
            <a:r>
              <a:rPr b="1" lang="en-GB"/>
              <a:t>He emphasises outdoor safety and encourages viewers to appreciate nature</a:t>
            </a:r>
            <a:r>
              <a:rPr lang="en-GB"/>
              <a:t> while developing skills necessary for wilderness survival.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Impact</a:t>
            </a:r>
            <a:r>
              <a:rPr lang="en-GB"/>
              <a:t>: Grylls' work has made outdoor education and adventure tourism popular. His adventures showcase the challenges posed by different environments and by sharing his experiences,</a:t>
            </a:r>
            <a:r>
              <a:rPr b="1" lang="en-GB"/>
              <a:t> Grylls promotes respect for nature and the importance of preserving natural landscapes.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GB"/>
              <a:t>Relevance</a:t>
            </a:r>
            <a:r>
              <a:rPr lang="en-GB"/>
              <a:t>: Grylls </a:t>
            </a:r>
            <a:r>
              <a:rPr lang="en-GB"/>
              <a:t>demonstrates</a:t>
            </a:r>
            <a:r>
              <a:rPr lang="en-GB"/>
              <a:t> the connection between geography and personal resilience, showing how understanding the environment can enhance survival skills. His encouragement for exploration encourages his viewers to </a:t>
            </a:r>
            <a:r>
              <a:rPr b="1" lang="en-GB"/>
              <a:t>go outside and develop a sense of responsibility for environmental conservation.</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 name="Shape 91"/>
        <p:cNvGrpSpPr/>
        <p:nvPr/>
      </p:nvGrpSpPr>
      <p:grpSpPr>
        <a:xfrm>
          <a:off x="0" y="0"/>
          <a:ext cx="0" cy="0"/>
          <a:chOff x="0" y="0"/>
          <a:chExt cx="0" cy="0"/>
        </a:xfrm>
      </p:grpSpPr>
      <p:graphicFrame>
        <p:nvGraphicFramePr>
          <p:cNvPr id="92" name="Google Shape;92;p19"/>
          <p:cNvGraphicFramePr/>
          <p:nvPr/>
        </p:nvGraphicFramePr>
        <p:xfrm>
          <a:off x="0" y="0"/>
          <a:ext cx="3000000" cy="3000000"/>
        </p:xfrm>
        <a:graphic>
          <a:graphicData uri="http://schemas.openxmlformats.org/drawingml/2006/table">
            <a:tbl>
              <a:tblPr>
                <a:noFill/>
                <a:tableStyleId>{B995DAF7-79BE-408F-AB4D-6550D504B6F4}</a:tableStyleId>
              </a:tblPr>
              <a:tblGrid>
                <a:gridCol w="1044175"/>
                <a:gridCol w="2682800"/>
                <a:gridCol w="2734925"/>
                <a:gridCol w="2682075"/>
              </a:tblGrid>
              <a:tr h="100000">
                <a:tc>
                  <a:txBody>
                    <a:bodyPr/>
                    <a:lstStyle/>
                    <a:p>
                      <a:pPr indent="0" lvl="0" marL="0" rtl="0" algn="ctr">
                        <a:spcBef>
                          <a:spcPts val="0"/>
                        </a:spcBef>
                        <a:spcAft>
                          <a:spcPts val="0"/>
                        </a:spcAft>
                        <a:buNone/>
                      </a:pPr>
                      <a:r>
                        <a:rPr b="1" lang="en-GB" sz="1100">
                          <a:latin typeface="Raleway"/>
                          <a:ea typeface="Raleway"/>
                          <a:cs typeface="Raleway"/>
                          <a:sym typeface="Raleway"/>
                        </a:rPr>
                        <a:t>Name and expertise</a:t>
                      </a:r>
                      <a:endParaRPr b="1" sz="11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b="1" lang="en-GB" sz="1100">
                          <a:latin typeface="Raleway"/>
                          <a:ea typeface="Raleway"/>
                          <a:cs typeface="Raleway"/>
                          <a:sym typeface="Raleway"/>
                        </a:rPr>
                        <a:t>Contributions </a:t>
                      </a:r>
                      <a:endParaRPr b="1" sz="11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b="1" lang="en-GB" sz="1100">
                          <a:latin typeface="Raleway"/>
                          <a:ea typeface="Raleway"/>
                          <a:cs typeface="Raleway"/>
                          <a:sym typeface="Raleway"/>
                        </a:rPr>
                        <a:t>Impact to </a:t>
                      </a:r>
                      <a:r>
                        <a:rPr b="1" lang="en-GB" sz="1100">
                          <a:latin typeface="Raleway"/>
                          <a:ea typeface="Raleway"/>
                          <a:cs typeface="Raleway"/>
                          <a:sym typeface="Raleway"/>
                        </a:rPr>
                        <a:t>society</a:t>
                      </a:r>
                      <a:endParaRPr b="1" sz="11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b="1" lang="en-GB" sz="1100">
                          <a:latin typeface="Raleway"/>
                          <a:ea typeface="Raleway"/>
                          <a:cs typeface="Raleway"/>
                          <a:sym typeface="Raleway"/>
                        </a:rPr>
                        <a:t>Would you like to do this job - Why? Why not?</a:t>
                      </a:r>
                      <a:endParaRPr b="1" sz="1100">
                        <a:latin typeface="Raleway"/>
                        <a:ea typeface="Raleway"/>
                        <a:cs typeface="Raleway"/>
                        <a:sym typeface="Raleway"/>
                      </a:endParaRPr>
                    </a:p>
                  </a:txBody>
                  <a:tcPr marT="91425" marB="91425" marR="91425" marL="91425" anchor="ctr"/>
                </a:tc>
              </a:tr>
              <a:tr h="993025">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25375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03970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r h="1245450">
                <a:tc>
                  <a:txBody>
                    <a:bodyPr/>
                    <a:lstStyle/>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t/>
                      </a:r>
                      <a:endParaRPr>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GB"/>
              <a:t>Who inspired </a:t>
            </a:r>
            <a:r>
              <a:rPr lang="en-GB"/>
              <a:t>you</a:t>
            </a:r>
            <a:r>
              <a:rPr lang="en-GB"/>
              <a:t> the most? </a:t>
            </a:r>
            <a:endParaRPr/>
          </a:p>
        </p:txBody>
      </p:sp>
      <p:sp>
        <p:nvSpPr>
          <p:cNvPr id="98" name="Google Shape;98;p20"/>
          <p:cNvSpPr txBox="1"/>
          <p:nvPr>
            <p:ph idx="1" type="body"/>
          </p:nvPr>
        </p:nvSpPr>
        <p:spPr>
          <a:xfrm>
            <a:off x="311700" y="1152475"/>
            <a:ext cx="8520600" cy="81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a:t>Class discussion: </a:t>
            </a:r>
            <a:r>
              <a:rPr lang="en-GB"/>
              <a:t>Which of the geographers during the Gallery Walk inspired you the most? Why? </a:t>
            </a:r>
            <a:endParaRPr/>
          </a:p>
        </p:txBody>
      </p:sp>
      <p:pic>
        <p:nvPicPr>
          <p:cNvPr id="99" name="Google Shape;99;p20"/>
          <p:cNvPicPr preferRelativeResize="0"/>
          <p:nvPr/>
        </p:nvPicPr>
        <p:blipFill>
          <a:blip r:embed="rId3">
            <a:alphaModFix/>
          </a:blip>
          <a:stretch>
            <a:fillRect/>
          </a:stretch>
        </p:blipFill>
        <p:spPr>
          <a:xfrm>
            <a:off x="2417588" y="2102025"/>
            <a:ext cx="4308822" cy="2871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cxnSp>
        <p:nvCxnSpPr>
          <p:cNvPr id="104" name="Google Shape;104;p21"/>
          <p:cNvCxnSpPr/>
          <p:nvPr/>
        </p:nvCxnSpPr>
        <p:spPr>
          <a:xfrm flipH="1" rot="10800000">
            <a:off x="214650" y="2945950"/>
            <a:ext cx="8713200" cy="36600"/>
          </a:xfrm>
          <a:prstGeom prst="straightConnector1">
            <a:avLst/>
          </a:prstGeom>
          <a:noFill/>
          <a:ln cap="flat" cmpd="sng" w="76200">
            <a:solidFill>
              <a:schemeClr val="dk2"/>
            </a:solidFill>
            <a:prstDash val="solid"/>
            <a:round/>
            <a:headEnd len="med" w="med" type="stealth"/>
            <a:tailEnd len="med" w="med" type="stealth"/>
          </a:ln>
        </p:spPr>
      </p:cxnSp>
      <p:sp>
        <p:nvSpPr>
          <p:cNvPr id="105" name="Google Shape;105;p21"/>
          <p:cNvSpPr txBox="1"/>
          <p:nvPr/>
        </p:nvSpPr>
        <p:spPr>
          <a:xfrm>
            <a:off x="7921075" y="2068825"/>
            <a:ext cx="15546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Raleway"/>
                <a:ea typeface="Raleway"/>
                <a:cs typeface="Raleway"/>
                <a:sym typeface="Raleway"/>
              </a:rPr>
              <a:t>Strongly Agree </a:t>
            </a:r>
            <a:endParaRPr b="1" sz="1800">
              <a:solidFill>
                <a:schemeClr val="dk2"/>
              </a:solidFill>
              <a:latin typeface="Raleway"/>
              <a:ea typeface="Raleway"/>
              <a:cs typeface="Raleway"/>
              <a:sym typeface="Raleway"/>
            </a:endParaRPr>
          </a:p>
        </p:txBody>
      </p:sp>
      <p:sp>
        <p:nvSpPr>
          <p:cNvPr id="106" name="Google Shape;106;p21"/>
          <p:cNvSpPr txBox="1"/>
          <p:nvPr/>
        </p:nvSpPr>
        <p:spPr>
          <a:xfrm>
            <a:off x="214650" y="2125975"/>
            <a:ext cx="15546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Raleway"/>
                <a:ea typeface="Raleway"/>
                <a:cs typeface="Raleway"/>
                <a:sym typeface="Raleway"/>
              </a:rPr>
              <a:t>Strongly Disagree </a:t>
            </a:r>
            <a:endParaRPr b="1" sz="1800">
              <a:solidFill>
                <a:schemeClr val="dk2"/>
              </a:solidFill>
              <a:latin typeface="Raleway"/>
              <a:ea typeface="Raleway"/>
              <a:cs typeface="Raleway"/>
              <a:sym typeface="Raleway"/>
            </a:endParaRPr>
          </a:p>
        </p:txBody>
      </p:sp>
      <p:sp>
        <p:nvSpPr>
          <p:cNvPr id="107" name="Google Shape;107;p21"/>
          <p:cNvSpPr txBox="1"/>
          <p:nvPr/>
        </p:nvSpPr>
        <p:spPr>
          <a:xfrm>
            <a:off x="2770863" y="2400300"/>
            <a:ext cx="15546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Raleway"/>
                <a:ea typeface="Raleway"/>
                <a:cs typeface="Raleway"/>
                <a:sym typeface="Raleway"/>
              </a:rPr>
              <a:t>Disagree </a:t>
            </a:r>
            <a:endParaRPr b="1" sz="1800">
              <a:solidFill>
                <a:schemeClr val="dk2"/>
              </a:solidFill>
              <a:latin typeface="Raleway"/>
              <a:ea typeface="Raleway"/>
              <a:cs typeface="Raleway"/>
              <a:sym typeface="Raleway"/>
            </a:endParaRPr>
          </a:p>
        </p:txBody>
      </p:sp>
      <p:sp>
        <p:nvSpPr>
          <p:cNvPr id="108" name="Google Shape;108;p21"/>
          <p:cNvSpPr txBox="1"/>
          <p:nvPr/>
        </p:nvSpPr>
        <p:spPr>
          <a:xfrm>
            <a:off x="5327075" y="2400300"/>
            <a:ext cx="15546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Raleway"/>
                <a:ea typeface="Raleway"/>
                <a:cs typeface="Raleway"/>
                <a:sym typeface="Raleway"/>
              </a:rPr>
              <a:t>Agree</a:t>
            </a:r>
            <a:endParaRPr b="1" sz="1800">
              <a:solidFill>
                <a:schemeClr val="dk2"/>
              </a:solidFill>
              <a:latin typeface="Raleway"/>
              <a:ea typeface="Raleway"/>
              <a:cs typeface="Raleway"/>
              <a:sym typeface="Raleway"/>
            </a:endParaRPr>
          </a:p>
        </p:txBody>
      </p:sp>
      <p:sp>
        <p:nvSpPr>
          <p:cNvPr id="109" name="Google Shape;109;p21"/>
          <p:cNvSpPr txBox="1"/>
          <p:nvPr/>
        </p:nvSpPr>
        <p:spPr>
          <a:xfrm>
            <a:off x="80925" y="88175"/>
            <a:ext cx="2919000" cy="4926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latin typeface="Raleway"/>
                <a:ea typeface="Raleway"/>
                <a:cs typeface="Raleway"/>
                <a:sym typeface="Raleway"/>
              </a:rPr>
              <a:t>Geography Stand-Off</a:t>
            </a:r>
            <a:endParaRPr b="1" sz="2000">
              <a:latin typeface="Raleway"/>
              <a:ea typeface="Raleway"/>
              <a:cs typeface="Raleway"/>
              <a:sym typeface="Raleway"/>
            </a:endParaRPr>
          </a:p>
        </p:txBody>
      </p:sp>
      <p:sp>
        <p:nvSpPr>
          <p:cNvPr id="110" name="Google Shape;110;p21"/>
          <p:cNvSpPr txBox="1"/>
          <p:nvPr/>
        </p:nvSpPr>
        <p:spPr>
          <a:xfrm>
            <a:off x="581775" y="1001488"/>
            <a:ext cx="7978200" cy="4002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aleway"/>
                <a:ea typeface="Raleway"/>
                <a:cs typeface="Raleway"/>
                <a:sym typeface="Raleway"/>
              </a:rPr>
              <a:t>Statement 1: Geography helps me understand global issues like climate change</a:t>
            </a:r>
            <a:endParaRPr b="1">
              <a:latin typeface="Raleway"/>
              <a:ea typeface="Raleway"/>
              <a:cs typeface="Raleway"/>
              <a:sym typeface="Raleway"/>
            </a:endParaRPr>
          </a:p>
        </p:txBody>
      </p:sp>
      <p:sp>
        <p:nvSpPr>
          <p:cNvPr id="111" name="Google Shape;111;p21"/>
          <p:cNvSpPr txBox="1"/>
          <p:nvPr/>
        </p:nvSpPr>
        <p:spPr>
          <a:xfrm>
            <a:off x="582525" y="1001488"/>
            <a:ext cx="7978200" cy="400200"/>
          </a:xfrm>
          <a:prstGeom prst="rect">
            <a:avLst/>
          </a:prstGeom>
          <a:solidFill>
            <a:srgbClr val="FFE59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aleway"/>
                <a:ea typeface="Raleway"/>
                <a:cs typeface="Raleway"/>
                <a:sym typeface="Raleway"/>
              </a:rPr>
              <a:t>Statement 2: </a:t>
            </a:r>
            <a:r>
              <a:rPr b="1" lang="en-GB">
                <a:latin typeface="Raleway"/>
                <a:ea typeface="Raleway"/>
                <a:cs typeface="Raleway"/>
                <a:sym typeface="Raleway"/>
              </a:rPr>
              <a:t>Geography offers many career opportunities.</a:t>
            </a:r>
            <a:endParaRPr b="1">
              <a:latin typeface="Raleway"/>
              <a:ea typeface="Raleway"/>
              <a:cs typeface="Raleway"/>
              <a:sym typeface="Raleway"/>
            </a:endParaRPr>
          </a:p>
        </p:txBody>
      </p:sp>
      <p:sp>
        <p:nvSpPr>
          <p:cNvPr id="112" name="Google Shape;112;p21"/>
          <p:cNvSpPr txBox="1"/>
          <p:nvPr/>
        </p:nvSpPr>
        <p:spPr>
          <a:xfrm>
            <a:off x="582525" y="1001488"/>
            <a:ext cx="7978200" cy="615600"/>
          </a:xfrm>
          <a:prstGeom prst="rect">
            <a:avLst/>
          </a:prstGeom>
          <a:solidFill>
            <a:srgbClr val="FFD9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aleway"/>
                <a:ea typeface="Raleway"/>
                <a:cs typeface="Raleway"/>
                <a:sym typeface="Raleway"/>
              </a:rPr>
              <a:t>Statement 3: </a:t>
            </a:r>
            <a:r>
              <a:rPr b="1" lang="en-GB">
                <a:latin typeface="Raleway"/>
                <a:ea typeface="Raleway"/>
                <a:cs typeface="Raleway"/>
                <a:sym typeface="Raleway"/>
              </a:rPr>
              <a:t>Geography helps develop important skills like map reading, data analysis, and research</a:t>
            </a:r>
            <a:endParaRPr b="1">
              <a:latin typeface="Raleway"/>
              <a:ea typeface="Raleway"/>
              <a:cs typeface="Raleway"/>
              <a:sym typeface="Raleway"/>
            </a:endParaRPr>
          </a:p>
        </p:txBody>
      </p:sp>
      <p:sp>
        <p:nvSpPr>
          <p:cNvPr id="113" name="Google Shape;113;p21"/>
          <p:cNvSpPr txBox="1"/>
          <p:nvPr/>
        </p:nvSpPr>
        <p:spPr>
          <a:xfrm>
            <a:off x="582525" y="1109188"/>
            <a:ext cx="7978200" cy="400200"/>
          </a:xfrm>
          <a:prstGeom prst="rect">
            <a:avLst/>
          </a:prstGeom>
          <a:solidFill>
            <a:srgbClr val="F1C2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aleway"/>
                <a:ea typeface="Raleway"/>
                <a:cs typeface="Raleway"/>
                <a:sym typeface="Raleway"/>
              </a:rPr>
              <a:t>Statement 4: Studying geography will help me make a difference in my community</a:t>
            </a:r>
            <a:endParaRPr b="1">
              <a:latin typeface="Raleway"/>
              <a:ea typeface="Raleway"/>
              <a:cs typeface="Raleway"/>
              <a:sym typeface="Raleway"/>
            </a:endParaRPr>
          </a:p>
        </p:txBody>
      </p:sp>
      <p:sp>
        <p:nvSpPr>
          <p:cNvPr id="114" name="Google Shape;114;p21"/>
          <p:cNvSpPr txBox="1"/>
          <p:nvPr/>
        </p:nvSpPr>
        <p:spPr>
          <a:xfrm>
            <a:off x="582525" y="1109175"/>
            <a:ext cx="7978200" cy="400200"/>
          </a:xfrm>
          <a:prstGeom prst="rect">
            <a:avLst/>
          </a:prstGeom>
          <a:solidFill>
            <a:srgbClr val="BF9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latin typeface="Raleway"/>
                <a:ea typeface="Raleway"/>
                <a:cs typeface="Raleway"/>
                <a:sym typeface="Raleway"/>
              </a:rPr>
              <a:t>Statement 5: </a:t>
            </a:r>
            <a:r>
              <a:rPr b="1" lang="en-GB">
                <a:latin typeface="Raleway"/>
                <a:ea typeface="Raleway"/>
                <a:cs typeface="Raleway"/>
                <a:sym typeface="Raleway"/>
              </a:rPr>
              <a:t>Geography is more interesting than subjects like history or economics</a:t>
            </a:r>
            <a:endParaRPr b="1">
              <a:latin typeface="Raleway"/>
              <a:ea typeface="Raleway"/>
              <a:cs typeface="Raleway"/>
              <a:sym typeface="Raleway"/>
            </a:endParaRPr>
          </a:p>
        </p:txBody>
      </p:sp>
      <p:sp>
        <p:nvSpPr>
          <p:cNvPr id="115" name="Google Shape;115;p21"/>
          <p:cNvSpPr txBox="1"/>
          <p:nvPr/>
        </p:nvSpPr>
        <p:spPr>
          <a:xfrm>
            <a:off x="3036575" y="0"/>
            <a:ext cx="613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Raleway"/>
                <a:ea typeface="Raleway"/>
                <a:cs typeface="Raleway"/>
                <a:sym typeface="Raleway"/>
              </a:rPr>
              <a:t>You will read a series of statements related to geography. You must decide how strongly they agree or disagree with each statement by moving to the corresponding side of the room.</a:t>
            </a:r>
            <a:endParaRPr sz="15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