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299" r:id="rId2"/>
    <p:sldId id="400" r:id="rId3"/>
    <p:sldId id="423" r:id="rId4"/>
    <p:sldId id="422" r:id="rId5"/>
    <p:sldId id="425" r:id="rId6"/>
    <p:sldId id="427" r:id="rId7"/>
    <p:sldId id="428" r:id="rId8"/>
    <p:sldId id="424" r:id="rId9"/>
    <p:sldId id="426" r:id="rId10"/>
    <p:sldId id="421" r:id="rId11"/>
    <p:sldId id="420" r:id="rId12"/>
    <p:sldId id="419" r:id="rId13"/>
    <p:sldId id="418" r:id="rId14"/>
    <p:sldId id="417" r:id="rId15"/>
    <p:sldId id="385" r:id="rId16"/>
    <p:sldId id="434" r:id="rId17"/>
    <p:sldId id="435" r:id="rId18"/>
    <p:sldId id="433" r:id="rId19"/>
    <p:sldId id="429" r:id="rId20"/>
    <p:sldId id="430" r:id="rId21"/>
    <p:sldId id="416" r:id="rId22"/>
    <p:sldId id="415" r:id="rId23"/>
    <p:sldId id="412" r:id="rId24"/>
    <p:sldId id="431" r:id="rId25"/>
    <p:sldId id="432" r:id="rId26"/>
    <p:sldId id="414" r:id="rId27"/>
    <p:sldId id="413" r:id="rId28"/>
    <p:sldId id="406" r:id="rId29"/>
    <p:sldId id="346" r:id="rId30"/>
    <p:sldId id="407" r:id="rId31"/>
  </p:sldIdLst>
  <p:sldSz cx="9144000" cy="6858000" type="screen4x3"/>
  <p:notesSz cx="6797675" cy="987425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9">
          <p15:clr>
            <a:srgbClr val="A4A3A4"/>
          </p15:clr>
        </p15:guide>
        <p15:guide id="2" pos="9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E01"/>
    <a:srgbClr val="B70005"/>
    <a:srgbClr val="01415B"/>
    <a:srgbClr val="F54C00"/>
    <a:srgbClr val="740160"/>
    <a:srgbClr val="D6621A"/>
    <a:srgbClr val="CE5300"/>
    <a:srgbClr val="D6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0"/>
    <p:restoredTop sz="74806" autoAdjust="0"/>
  </p:normalViewPr>
  <p:slideViewPr>
    <p:cSldViewPr showGuides="1">
      <p:cViewPr>
        <p:scale>
          <a:sx n="81" d="100"/>
          <a:sy n="81" d="100"/>
        </p:scale>
        <p:origin x="-3544" y="-1024"/>
      </p:cViewPr>
      <p:guideLst>
        <p:guide orient="horz" pos="119"/>
        <p:guide pos="9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BFF9B-702D-774D-9D5B-7FAC2DBF10C1}" type="datetime1">
              <a:rPr lang="en-GB" smtClean="0"/>
              <a:t>15/11/18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8B5DA-8E93-604D-8238-6B6D3FCC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985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29772-8A7C-3C4C-8F4C-A321B1889B9B}" type="datetime1">
              <a:rPr lang="en-GB" smtClean="0"/>
              <a:t>15/11/18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0E304-544C-194F-AB86-04D596EE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29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https://www.sepa.org.uk/media/99914/nfra_method_v2.pdf" TargetMode="Externa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Relationship Id="rId3" Type="http://schemas.openxmlformats.org/officeDocument/2006/relationships/hyperlink" Target="https://www.abcls.ca/wp-content/uploads/pdfs/Field-notes-Link-article-Oct-9-2015-Final.pdf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Relationship Id="rId3" Type="http://schemas.openxmlformats.org/officeDocument/2006/relationships/hyperlink" Target="https://flood-warning-information.service.gov.uk/long-term-flood-risk/map" TargetMode="Externa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rbay.gov.uk/media/7736/preliminary-flood-risk-assessment.pdf" TargetMode="External"/><Relationship Id="rId4" Type="http://schemas.openxmlformats.org/officeDocument/2006/relationships/hyperlink" Target="http://www.haringey.gov.uk/sites/haringeygovuk/files/sfra_document_high_res_red_0.pdf" TargetMode="External"/><Relationship Id="rId5" Type="http://schemas.openxmlformats.org/officeDocument/2006/relationships/hyperlink" Target="https://www.sepa.org.uk/media/99914/nfra_method_v2.pdf" TargetMode="External"/><Relationship Id="rId6" Type="http://schemas.openxmlformats.org/officeDocument/2006/relationships/hyperlink" Target="https://training.fema.gov/hiedu/docs/fmc/chapter%204%20-%20flood%20risk%20assessment.pdf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mapapps.bgs.ac.uk/geologyofbritain3d/index.html" TargetMode="External"/><Relationship Id="rId4" Type="http://schemas.openxmlformats.org/officeDocument/2006/relationships/hyperlink" Target="https://www.old-maps.co.uk/%23/Map/399649/405953/10/101748" TargetMode="External"/><Relationship Id="rId5" Type="http://schemas.openxmlformats.org/officeDocument/2006/relationships/hyperlink" Target="https://flood-warning-information.service.gov.uk/long-term-flood-risk/map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s://flood-warning-information.service.gov.uk/long-term-flood-risk/map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s://flood-warning-information.service.gov.uk/long-term-flood-risk/map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(left) Annotated Google Maps screen grab (</a:t>
            </a:r>
            <a:r>
              <a:rPr lang="en-US" dirty="0" err="1" smtClean="0"/>
              <a:t>Kenworthy</a:t>
            </a:r>
            <a:r>
              <a:rPr lang="en-US" baseline="0" dirty="0" smtClean="0"/>
              <a:t> Gardens, </a:t>
            </a:r>
            <a:r>
              <a:rPr lang="en-US" baseline="0" dirty="0" err="1" smtClean="0"/>
              <a:t>Uppermill</a:t>
            </a:r>
            <a:r>
              <a:rPr lang="en-US" dirty="0" smtClean="0"/>
              <a:t>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</a:t>
            </a:r>
            <a:r>
              <a:rPr lang="en-US" dirty="0" err="1" smtClean="0"/>
              <a:t>centre</a:t>
            </a:r>
            <a:r>
              <a:rPr lang="en-US" dirty="0" smtClean="0"/>
              <a:t>)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Screen grab of Environment Agency flood risk map for Uppermill (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https://flood-warning-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information.service.gov.uk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/long-term-flood-risk/map)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(right)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Screen grab of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Multi-parameter risk from the Scottish Environment Protection Agency National Flood Risk Assessment Methodology</a:t>
            </a:r>
            <a:r>
              <a:rPr lang="en-GB" dirty="0" smtClean="0">
                <a:effectLst/>
              </a:rPr>
              <a:t>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https://www.sepa.org.uk/media/99914/nfra_method_v2.pdf</a:t>
            </a:r>
            <a:r>
              <a:rPr lang="en-GB" dirty="0" smtClean="0">
                <a:effectLst/>
              </a:rPr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85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factors to consider (NOT</a:t>
            </a:r>
            <a:r>
              <a:rPr lang="en-US" baseline="0" dirty="0" smtClean="0"/>
              <a:t> exhaustive)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(both</a:t>
            </a:r>
            <a:r>
              <a:rPr lang="en-US" dirty="0" smtClean="0"/>
              <a:t>) Images courtesy</a:t>
            </a:r>
            <a:r>
              <a:rPr lang="en-US" baseline="0" dirty="0" smtClean="0"/>
              <a:t> of</a:t>
            </a:r>
            <a:r>
              <a:rPr lang="en-US" dirty="0" smtClean="0"/>
              <a:t> </a:t>
            </a:r>
            <a:r>
              <a:rPr lang="en-US" dirty="0" smtClean="0"/>
              <a:t>Environmental Resource Management (ERM)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sng" dirty="0" smtClean="0"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Screen </a:t>
            </a:r>
            <a:r>
              <a:rPr lang="en-US" dirty="0" smtClean="0"/>
              <a:t>grab of Environment Agency flood risk map for Uppermill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https://flood-warning-information.service.gov.uk/long-term-flood-risk/map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Image: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(top) Annotated Google Maps screen grab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Kenworthy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Gardens,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Uppermill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(bottom)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Flood prevention barriers,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Ireland. Image by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Albert Bridge (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www.geograph.ie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/photo/5111498)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Image </a:t>
            </a:r>
            <a:r>
              <a:rPr lang="en-US" sz="120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2.0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(top right)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Annotated Google Maps screen grab (Uppermill)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(bottom</a:t>
            </a:r>
            <a:r>
              <a:rPr lang="en-US" baseline="0" dirty="0" smtClean="0"/>
              <a:t> left)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</a:t>
            </a:r>
            <a:r>
              <a:rPr lang="en-US" dirty="0" smtClean="0"/>
              <a:t>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(left) Microsoft excel screen </a:t>
            </a:r>
            <a:r>
              <a:rPr lang="en-US" baseline="0" dirty="0" smtClean="0"/>
              <a:t>grab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</a:t>
            </a:r>
            <a:r>
              <a:rPr lang="en-US" baseline="0" dirty="0" smtClean="0"/>
              <a:t>right) Screen grab of Dropbox homepage (https://</a:t>
            </a:r>
            <a:r>
              <a:rPr lang="en-US" baseline="0" dirty="0" err="1" smtClean="0"/>
              <a:t>www.dropbox.com</a:t>
            </a:r>
            <a:r>
              <a:rPr lang="en-US" baseline="0" dirty="0" smtClean="0"/>
              <a:t>/?landing=dbv2)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Screen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grab of Multi-parameter risk from the Scottish Environment Protection Agency National Flood Risk Assessment Methodology (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www.sepa.org.uk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/media/99914/nfra_method_v2.pdf)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Annotated</a:t>
            </a:r>
            <a:r>
              <a:rPr lang="en-US" baseline="0" dirty="0" smtClean="0"/>
              <a:t> </a:t>
            </a:r>
            <a:r>
              <a:rPr lang="en-US" baseline="0" dirty="0" smtClean="0"/>
              <a:t>(gridded &amp;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-coded)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creen grab of Environment Agency flood risk map for Uppermill (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https://flood-warning-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information.service.gov.uk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/long-term-flood-risk/map)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Annotated</a:t>
            </a:r>
            <a:r>
              <a:rPr lang="en-US" baseline="0" dirty="0" smtClean="0"/>
              <a:t> </a:t>
            </a:r>
            <a:r>
              <a:rPr lang="en-US" baseline="0" dirty="0" smtClean="0"/>
              <a:t>(gridded &amp;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-coded)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creen grab of Environment Agency flood risk map for Uppermill (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https://flood-warning-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information.service.gov.uk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/long-term-flood-risk/map)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Google Maps screen grab (North West England)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(all)</a:t>
            </a:r>
            <a:r>
              <a:rPr lang="en-US" baseline="0" dirty="0" smtClean="0"/>
              <a:t> </a:t>
            </a:r>
            <a:r>
              <a:rPr lang="en-US" dirty="0" smtClean="0"/>
              <a:t>Google Maps screen grabs </a:t>
            </a:r>
            <a:r>
              <a:rPr lang="en-US" b="0" dirty="0" smtClean="0"/>
              <a:t>(</a:t>
            </a:r>
            <a:r>
              <a:rPr lang="en-GB" b="0" dirty="0" smtClean="0">
                <a:solidFill>
                  <a:srgbClr val="01415B"/>
                </a:solidFill>
              </a:rPr>
              <a:t>Confluence of the Tame and </a:t>
            </a:r>
            <a:r>
              <a:rPr lang="en-GB" b="0" dirty="0" err="1" smtClean="0">
                <a:solidFill>
                  <a:srgbClr val="01415B"/>
                </a:solidFill>
              </a:rPr>
              <a:t>Diggle</a:t>
            </a:r>
            <a:r>
              <a:rPr lang="en-GB" b="0" dirty="0" smtClean="0">
                <a:solidFill>
                  <a:srgbClr val="01415B"/>
                </a:solidFill>
              </a:rPr>
              <a:t> Brook at</a:t>
            </a:r>
            <a:r>
              <a:rPr lang="en-GB" b="0" baseline="0" dirty="0" smtClean="0">
                <a:solidFill>
                  <a:srgbClr val="01415B"/>
                </a:solidFill>
              </a:rPr>
              <a:t> </a:t>
            </a:r>
            <a:r>
              <a:rPr lang="en-GB" b="0" dirty="0" smtClean="0">
                <a:solidFill>
                  <a:srgbClr val="01415B"/>
                </a:solidFill>
              </a:rPr>
              <a:t>53°33'11.4"N 2°00'33.5”W</a:t>
            </a:r>
            <a:r>
              <a:rPr lang="en-US" dirty="0" smtClean="0"/>
              <a:t>)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(all)</a:t>
            </a:r>
            <a:r>
              <a:rPr lang="en-US" baseline="0" dirty="0" smtClean="0"/>
              <a:t> </a:t>
            </a:r>
            <a:r>
              <a:rPr lang="en-US" dirty="0" smtClean="0"/>
              <a:t>Google Maps screen grabs </a:t>
            </a:r>
            <a:r>
              <a:rPr lang="en-US" b="0" dirty="0" smtClean="0"/>
              <a:t>(</a:t>
            </a:r>
            <a:r>
              <a:rPr lang="en-GB" b="0" dirty="0" err="1" smtClean="0">
                <a:solidFill>
                  <a:srgbClr val="01415B"/>
                </a:solidFill>
              </a:rPr>
              <a:t>Kenworthy</a:t>
            </a:r>
            <a:r>
              <a:rPr lang="en-GB" b="0" dirty="0" smtClean="0">
                <a:solidFill>
                  <a:srgbClr val="01415B"/>
                </a:solidFill>
              </a:rPr>
              <a:t> Gardens (53°33'01.7"N 2°00'27.7"W)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Links to examples:</a:t>
            </a:r>
            <a:endParaRPr lang="en-GB" sz="1200" u="sng" dirty="0" smtClean="0">
              <a:hlinkClick r:id=""/>
            </a:endParaRPr>
          </a:p>
          <a:p>
            <a:r>
              <a:rPr lang="en-GB" sz="1200" u="sng" dirty="0" smtClean="0">
                <a:hlinkClick r:id="rId3"/>
              </a:rPr>
              <a:t>http://www.torbay.gov.uk/media/7736/preliminary-flood-risk-assessment.pdf</a:t>
            </a:r>
            <a:endParaRPr lang="en-GB" sz="1200" dirty="0" smtClean="0"/>
          </a:p>
          <a:p>
            <a:r>
              <a:rPr lang="en-GB" sz="1200" u="sng" dirty="0" smtClean="0">
                <a:hlinkClick r:id="rId4"/>
              </a:rPr>
              <a:t>http://www.haringey.gov.uk/sites/haringeygovuk/files/sfra_document_high_res_red_0.pdf</a:t>
            </a:r>
            <a:endParaRPr lang="en-GB" sz="1200" dirty="0" smtClean="0"/>
          </a:p>
          <a:p>
            <a:r>
              <a:rPr lang="en-GB" sz="1200" u="sng" dirty="0" smtClean="0">
                <a:hlinkClick r:id="rId5"/>
              </a:rPr>
              <a:t>https://www.sepa.org.uk/media/99914/nfra_method_v2.pdf</a:t>
            </a:r>
            <a:endParaRPr lang="en-GB" sz="1200" dirty="0" smtClean="0"/>
          </a:p>
          <a:p>
            <a:r>
              <a:rPr lang="en-GB" sz="1200" u="sng" dirty="0" smtClean="0">
                <a:hlinkClick r:id="rId6"/>
              </a:rPr>
              <a:t>https://training.fema.gov/hiedu/docs/fmc/chapter%204%20-%20flood%20risk%20assessment.pdf</a:t>
            </a: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</a:t>
            </a:r>
          </a:p>
          <a:p>
            <a:r>
              <a:rPr lang="en-US" dirty="0" smtClean="0"/>
              <a:t>- (all)</a:t>
            </a:r>
            <a:r>
              <a:rPr lang="en-US" baseline="0" dirty="0" smtClean="0"/>
              <a:t> </a:t>
            </a:r>
            <a:r>
              <a:rPr lang="en-US" dirty="0" smtClean="0"/>
              <a:t>Google Maps screen grabs </a:t>
            </a:r>
            <a:r>
              <a:rPr lang="en-US" b="0" dirty="0" smtClean="0"/>
              <a:t>(</a:t>
            </a:r>
            <a:r>
              <a:rPr lang="en-GB" b="0" dirty="0" smtClean="0">
                <a:solidFill>
                  <a:srgbClr val="01415B"/>
                </a:solidFill>
              </a:rPr>
              <a:t>Kitty’s Riverside Café Bar at</a:t>
            </a:r>
            <a:r>
              <a:rPr lang="en-GB" b="0" baseline="0" dirty="0" smtClean="0">
                <a:solidFill>
                  <a:srgbClr val="01415B"/>
                </a:solidFill>
              </a:rPr>
              <a:t> </a:t>
            </a:r>
            <a:r>
              <a:rPr lang="en-GB" b="0" dirty="0" smtClean="0">
                <a:solidFill>
                  <a:srgbClr val="01415B"/>
                </a:solidFill>
              </a:rPr>
              <a:t>53°32'50.7"N 2°00'23.5"W)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(right) Annotated Google Maps screen grab (</a:t>
            </a:r>
            <a:r>
              <a:rPr lang="en-US" baseline="0" dirty="0" smtClean="0"/>
              <a:t>Uppermill</a:t>
            </a:r>
            <a:r>
              <a:rPr lang="en-US" dirty="0" smtClean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 (left) </a:t>
            </a:r>
            <a:r>
              <a:rPr lang="en-US" dirty="0" smtClean="0"/>
              <a:t>Images from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 smtClean="0"/>
              <a:t>(left) Screen grab from Geological </a:t>
            </a:r>
            <a:r>
              <a:rPr lang="en-GB" sz="1200" baseline="0" dirty="0" smtClean="0"/>
              <a:t>map from British Geological Survey Geology of Britain (</a:t>
            </a:r>
            <a:r>
              <a:rPr lang="en-GB" sz="1200" u="sng" dirty="0" smtClean="0">
                <a:hlinkClick r:id="rId3"/>
              </a:rPr>
              <a:t>http://mapapps.bgs.ac.uk/geologyofbritain3d/index.html</a:t>
            </a:r>
            <a:r>
              <a:rPr lang="en-GB" sz="1200" u="none" dirty="0" smtClean="0"/>
              <a:t>)</a:t>
            </a:r>
            <a:endParaRPr lang="en-GB" sz="120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 smtClean="0"/>
              <a:t>(centre) Screen grab of historical (1854)</a:t>
            </a:r>
            <a:r>
              <a:rPr lang="en-GB" sz="1200" baseline="0" dirty="0" smtClean="0"/>
              <a:t> map from </a:t>
            </a:r>
            <a:r>
              <a:rPr lang="en-GB" sz="1200" u="sng" dirty="0" smtClean="0">
                <a:hlinkClick r:id="rId4"/>
              </a:rPr>
              <a:t>https://www.old-maps.co.uk/#/Map/399649/405953/10/101748</a:t>
            </a:r>
            <a:r>
              <a:rPr lang="en-GB" sz="1200" dirty="0" smtClean="0"/>
              <a:t>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 smtClean="0"/>
              <a:t>(top right) </a:t>
            </a:r>
            <a:r>
              <a:rPr lang="en-US" dirty="0" smtClean="0"/>
              <a:t>Screen grab of Environment Agency flood risk map for Uppermill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https://flood-warning-information.service.gov.uk/long-term-flood-risk/map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dirty="0" smtClean="0"/>
              <a:t>Images:</a:t>
            </a:r>
          </a:p>
          <a:p>
            <a:r>
              <a:rPr lang="en-US" dirty="0" smtClean="0"/>
              <a:t>- Screen </a:t>
            </a:r>
            <a:r>
              <a:rPr lang="en-US" dirty="0" smtClean="0"/>
              <a:t>grab of Environment Agency flood risk map for Uppermill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https://flood-warning-information.service.gov.uk/long-term-flood-risk/map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Flood prevention barriers,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Ireland. Image by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Albert Bridge (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www.geograph.ie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/photo/5111498)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Image </a:t>
            </a:r>
            <a:r>
              <a:rPr lang="en-US" sz="120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2.0</a:t>
            </a:r>
            <a:endParaRPr lang="en-US" u="non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r>
              <a:rPr lang="en-US" dirty="0" smtClean="0"/>
              <a:t>- (top left and right) Images from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</a:p>
          <a:p>
            <a:r>
              <a:rPr lang="en-US" dirty="0" smtClean="0"/>
              <a:t>- (bottom) Annotated</a:t>
            </a:r>
            <a:r>
              <a:rPr lang="en-US" baseline="0" dirty="0" smtClean="0"/>
              <a:t> (gridded) </a:t>
            </a:r>
            <a:r>
              <a:rPr lang="en-US" dirty="0" smtClean="0"/>
              <a:t>screen grab of Environment Agency flood risk map for Uppermill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https://flood-warning-information.service.gov.uk/long-term-flood-risk/map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D9BD6-16DF-460D-8818-BAFF0451FD4D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7" name="Picture 15" descr="rg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5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3"/>
            <a:ext cx="5471889" cy="1439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5925" y="1844824"/>
            <a:ext cx="3429000" cy="41749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25" y="1844824"/>
            <a:ext cx="3429000" cy="41749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9EC163C-451A-4E6F-ACF7-668EB38697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72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188640"/>
            <a:ext cx="5471889" cy="14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060575"/>
            <a:ext cx="701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dirty="0" smtClean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GB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GB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3FE48AF-ABF3-40F6-B23F-7A4E1289867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rgbClr val="F54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rgbClr val="0141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90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rgbClr val="B700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23" name="Picture 15" descr="rg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54C00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415B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70005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97E0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hyperlink" Target="https://www.rgs.org/in-the-field/fieldwork-in-schools/fieldwork-safety-and-planning/risk-assessments/" TargetMode="External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5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6.jpeg"/><Relationship Id="rId6" Type="http://schemas.openxmlformats.org/officeDocument/2006/relationships/image" Target="../media/image18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1.jpeg"/><Relationship Id="rId6" Type="http://schemas.openxmlformats.org/officeDocument/2006/relationships/image" Target="../media/image42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7.jp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8.jp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8.jp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52.jp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3.tiff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7.png"/><Relationship Id="rId9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7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hyperlink" Target="https://www.rgs.org/schools/teaching-resources/sampling-techniques/" TargetMode="External"/><Relationship Id="rId6" Type="http://schemas.openxmlformats.org/officeDocument/2006/relationships/image" Target="../media/image18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548681"/>
            <a:ext cx="5832648" cy="936104"/>
          </a:xfrm>
        </p:spPr>
        <p:txBody>
          <a:bodyPr anchor="t"/>
          <a:lstStyle/>
          <a:p>
            <a:r>
              <a:rPr lang="en-US" sz="2500" b="1" dirty="0" smtClean="0"/>
              <a:t>Integrating Professional </a:t>
            </a:r>
            <a:r>
              <a:rPr lang="en-US" sz="2500" b="1" dirty="0"/>
              <a:t>River Study Techniques </a:t>
            </a:r>
            <a:r>
              <a:rPr lang="en-US" sz="2500" b="1" dirty="0" smtClean="0"/>
              <a:t>into School </a:t>
            </a:r>
            <a:r>
              <a:rPr lang="en-US" sz="2500" b="1" dirty="0"/>
              <a:t>Fieldwork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700808"/>
            <a:ext cx="91440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sz="2500" b="1" dirty="0" smtClean="0">
                <a:solidFill>
                  <a:srgbClr val="B70005"/>
                </a:solidFill>
              </a:rPr>
              <a:t>Project 2:</a:t>
            </a:r>
          </a:p>
          <a:p>
            <a:pPr algn="ctr"/>
            <a:r>
              <a:rPr lang="en-US" sz="2500" b="1" dirty="0" smtClean="0">
                <a:solidFill>
                  <a:srgbClr val="B70005"/>
                </a:solidFill>
              </a:rPr>
              <a:t>Flood Hazard Assessment</a:t>
            </a:r>
            <a:endParaRPr lang="en-US" sz="2500" b="1" dirty="0">
              <a:solidFill>
                <a:srgbClr val="B70005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004" y="3140968"/>
            <a:ext cx="2664000" cy="266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140968"/>
            <a:ext cx="2664296" cy="266429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1570" y="3141116"/>
            <a:ext cx="2664000" cy="266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19091" y="2708920"/>
            <a:ext cx="91440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Clothing (long trousers, long sleeves, wet weather gear, boots)</a:t>
            </a:r>
          </a:p>
          <a:p>
            <a:pPr algn="ctr"/>
            <a:r>
              <a:rPr lang="en-GB" sz="1600" dirty="0" smtClean="0"/>
              <a:t>Field note book</a:t>
            </a:r>
          </a:p>
          <a:p>
            <a:pPr algn="ctr"/>
            <a:r>
              <a:rPr lang="en-GB" sz="1600" dirty="0" smtClean="0"/>
              <a:t>Charged mobile phone</a:t>
            </a:r>
          </a:p>
          <a:p>
            <a:pPr algn="ctr"/>
            <a:r>
              <a:rPr lang="en-GB" sz="1600" dirty="0" smtClean="0"/>
              <a:t>GPS device</a:t>
            </a:r>
          </a:p>
          <a:p>
            <a:pPr algn="ctr"/>
            <a:r>
              <a:rPr lang="en-GB" sz="1600" dirty="0" smtClean="0"/>
              <a:t>Camera</a:t>
            </a:r>
          </a:p>
          <a:p>
            <a:pPr algn="ctr"/>
            <a:r>
              <a:rPr lang="en-GB" sz="1600" dirty="0" smtClean="0"/>
              <a:t>Sharpened pencils</a:t>
            </a:r>
          </a:p>
          <a:p>
            <a:pPr algn="ctr"/>
            <a:r>
              <a:rPr lang="en-GB" sz="1600" dirty="0" smtClean="0"/>
              <a:t>First aid kit</a:t>
            </a:r>
          </a:p>
          <a:p>
            <a:pPr algn="ctr"/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0" y="213285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Field Kit (Universal)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7900"/>
            <a:ext cx="824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Field Kit (Fieldwork Specific) 		</a:t>
            </a:r>
            <a:endParaRPr lang="en-GB" b="1" dirty="0">
              <a:solidFill>
                <a:srgbClr val="B7000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344" y="2060848"/>
            <a:ext cx="1324458" cy="132250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2060848"/>
            <a:ext cx="1467920" cy="1462203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5085184"/>
            <a:ext cx="1465481" cy="1462949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144" y="3861048"/>
            <a:ext cx="1579883" cy="1561356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2280" y="3140968"/>
            <a:ext cx="1807884" cy="1823535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140968"/>
            <a:ext cx="2304256" cy="2307046"/>
          </a:xfrm>
          <a:prstGeom prst="ellipse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1907704" y="5661248"/>
            <a:ext cx="4320480" cy="73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Research equipment (e.g., tape measure, stopwatch, etc.)</a:t>
            </a:r>
          </a:p>
          <a:p>
            <a:pPr marL="0" indent="0" algn="ctr">
              <a:buNone/>
            </a:pPr>
            <a:endParaRPr lang="en-GB" sz="16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3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988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Site Practicalities 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0" y="2636912"/>
            <a:ext cx="91440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Parking (incl. bus parking)</a:t>
            </a:r>
          </a:p>
          <a:p>
            <a:pPr algn="ctr"/>
            <a:r>
              <a:rPr lang="en-GB" sz="1600" dirty="0" smtClean="0"/>
              <a:t>Toilets</a:t>
            </a:r>
          </a:p>
          <a:p>
            <a:pPr algn="ctr"/>
            <a:r>
              <a:rPr lang="en-GB" sz="1600" dirty="0" smtClean="0"/>
              <a:t>Picnic sites</a:t>
            </a:r>
          </a:p>
          <a:p>
            <a:pPr algn="ctr"/>
            <a:r>
              <a:rPr lang="en-GB" sz="1600" dirty="0" smtClean="0"/>
              <a:t>Shops &amp; cafes</a:t>
            </a:r>
          </a:p>
          <a:p>
            <a:pPr algn="ctr"/>
            <a:r>
              <a:rPr lang="en-GB" sz="1600" dirty="0" smtClean="0"/>
              <a:t>Field centres &amp; visitor centres</a:t>
            </a:r>
          </a:p>
          <a:p>
            <a:pPr algn="ctr"/>
            <a:r>
              <a:rPr lang="en-GB" sz="1600" dirty="0" smtClean="0"/>
              <a:t>Accessibility (roads, foot paths, etc.)</a:t>
            </a:r>
          </a:p>
          <a:p>
            <a:pPr algn="ctr"/>
            <a:r>
              <a:rPr lang="en-GB" sz="1600" dirty="0" smtClean="0"/>
              <a:t>Nearest A&amp;E Department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784568"/>
            <a:ext cx="1944216" cy="195296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064579"/>
            <a:ext cx="2520280" cy="251271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1843511"/>
            <a:ext cx="2280604" cy="2301401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077072"/>
            <a:ext cx="2592288" cy="25628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3717031"/>
            <a:ext cx="2160240" cy="2163431"/>
          </a:xfrm>
          <a:prstGeom prst="ellipse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4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2500" dirty="0" smtClean="0">
                <a:solidFill>
                  <a:schemeClr val="bg1"/>
                </a:solidFill>
              </a:rPr>
              <a:t>Comparative Study of River Regimes </a:t>
            </a:r>
            <a:r>
              <a:rPr lang="en-GB" altLang="en-US" sz="2000" dirty="0" smtClean="0">
                <a:solidFill>
                  <a:schemeClr val="bg1"/>
                </a:solidFill>
              </a:rPr>
              <a:t>Pre-Fieldwork Activities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8448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Risk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6021288"/>
            <a:ext cx="58532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u="sng" dirty="0" smtClean="0">
                <a:hlinkClick r:id="rId5"/>
              </a:rPr>
              <a:t>https</a:t>
            </a:r>
            <a:r>
              <a:rPr lang="en-GB" sz="1600" u="sng" dirty="0">
                <a:hlinkClick r:id="rId5"/>
              </a:rPr>
              <a:t>://www.rgs.org/in-the-field/fieldwork-in-schools/fieldwork-safety-and-planning/risk-assessments/</a:t>
            </a:r>
            <a:r>
              <a:rPr lang="en-GB" sz="1600" dirty="0"/>
              <a:t> 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144016" y="3068960"/>
            <a:ext cx="255577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400" dirty="0" smtClean="0"/>
              <a:t>Working in/near water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Uneven / unstable ground</a:t>
            </a:r>
          </a:p>
          <a:p>
            <a:pPr marL="0" indent="0" algn="ctr">
              <a:buNone/>
            </a:pPr>
            <a:endParaRPr lang="en-GB" sz="7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Biological hazards (insects, Giant Hogweed, etc.).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4836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	</a:t>
            </a:r>
            <a:r>
              <a:rPr lang="en-GB" sz="1600" b="1" dirty="0" smtClean="0">
                <a:solidFill>
                  <a:srgbClr val="01415B"/>
                </a:solidFill>
              </a:rPr>
              <a:t>Hazard			        Control Measures 		         Residual Risk</a:t>
            </a: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3059832" y="3068960"/>
            <a:ext cx="309634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400" dirty="0" smtClean="0"/>
              <a:t>Assessment of flow conditions; work in groups, avoid loose clothing, always walk downstream, take small steps </a:t>
            </a:r>
            <a:r>
              <a:rPr lang="mr-IN" sz="1400" dirty="0" smtClean="0"/>
              <a:t>……</a:t>
            </a:r>
            <a:r>
              <a:rPr lang="en-GB" sz="1400" dirty="0" smtClean="0"/>
              <a:t>. etc.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Keep to flat areas; walk with care; </a:t>
            </a:r>
            <a:r>
              <a:rPr lang="mr-IN" sz="1400" dirty="0" smtClean="0"/>
              <a:t>……</a:t>
            </a:r>
            <a:r>
              <a:rPr lang="en-GB" sz="1400" dirty="0" smtClean="0"/>
              <a:t>. etc.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Insect repellent; stay away from undergrowth; </a:t>
            </a:r>
            <a:r>
              <a:rPr lang="mr-IN" sz="1400" dirty="0" smtClean="0"/>
              <a:t>…</a:t>
            </a:r>
            <a:r>
              <a:rPr lang="en-GB" sz="1400" dirty="0" smtClean="0"/>
              <a:t>.. </a:t>
            </a:r>
            <a:r>
              <a:rPr lang="en-GB" sz="1400" dirty="0"/>
              <a:t>e</a:t>
            </a:r>
            <a:r>
              <a:rPr lang="en-GB" sz="1400" dirty="0" smtClean="0"/>
              <a:t>tc.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6372200" y="3140968"/>
            <a:ext cx="255577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400" dirty="0" smtClean="0"/>
              <a:t>MEDIUM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LOW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700" dirty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LOW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8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2500" dirty="0" smtClean="0">
                <a:solidFill>
                  <a:schemeClr val="bg1"/>
                </a:solidFill>
              </a:rPr>
              <a:t>Comparative Study of River Regimes </a:t>
            </a:r>
            <a:r>
              <a:rPr lang="en-GB" altLang="en-US" sz="2000" dirty="0" smtClean="0">
                <a:solidFill>
                  <a:schemeClr val="bg1"/>
                </a:solidFill>
              </a:rPr>
              <a:t>Data Collection Technique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Field Notebook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348880"/>
            <a:ext cx="2987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Critical fieldwork aspect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06896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professionals, field notebook can be a legal document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4616" y="2348880"/>
            <a:ext cx="3563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Record of sites, activities, &amp; data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0" y="3861048"/>
            <a:ext cx="914400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Date, time, weather conditions, investigator mood</a:t>
            </a:r>
          </a:p>
          <a:p>
            <a:pPr algn="ctr"/>
            <a:r>
              <a:rPr lang="en-GB" sz="1600" dirty="0" smtClean="0"/>
              <a:t>Name of field site, GPS waypoint name, co-ordinates</a:t>
            </a:r>
          </a:p>
          <a:p>
            <a:pPr algn="ctr"/>
            <a:r>
              <a:rPr lang="en-GB" sz="1600" dirty="0" smtClean="0"/>
              <a:t>Brief site description (e.g., land use, human infrastructure, natural features &amp; processes, vegetation, other relevant observations)</a:t>
            </a:r>
          </a:p>
          <a:p>
            <a:pPr algn="ctr"/>
            <a:r>
              <a:rPr lang="en-GB" sz="1600" dirty="0" smtClean="0"/>
              <a:t>Site sketch</a:t>
            </a:r>
          </a:p>
          <a:p>
            <a:pPr algn="ctr"/>
            <a:r>
              <a:rPr lang="en-GB" sz="1600" dirty="0" smtClean="0"/>
              <a:t>Record of methods &amp; collected 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4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2500" dirty="0" smtClean="0">
                <a:solidFill>
                  <a:schemeClr val="bg1"/>
                </a:solidFill>
              </a:rPr>
              <a:t>Comparative Study of River Regimes </a:t>
            </a:r>
            <a:r>
              <a:rPr lang="en-GB" altLang="en-US" sz="2000" dirty="0" smtClean="0">
                <a:solidFill>
                  <a:schemeClr val="bg1"/>
                </a:solidFill>
              </a:rPr>
              <a:t>Data Collection Technique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2139775"/>
            <a:ext cx="3384376" cy="338437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3302558"/>
            <a:ext cx="3352485" cy="3352485"/>
          </a:xfrm>
          <a:prstGeom prst="ellipse">
            <a:avLst/>
          </a:prstGeom>
          <a:noFill/>
          <a:ln w="3175">
            <a:solidFill>
              <a:schemeClr val="accent4">
                <a:lumMod val="65000"/>
                <a:lumOff val="35000"/>
              </a:schemeClr>
            </a:solidFill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Field Notebook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520" y="1988840"/>
            <a:ext cx="514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Site Sketch Good Practice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144016" y="2420888"/>
            <a:ext cx="507605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Include major features</a:t>
            </a:r>
          </a:p>
          <a:p>
            <a:pPr algn="ctr"/>
            <a:r>
              <a:rPr lang="en-GB" sz="1600" dirty="0"/>
              <a:t>S</a:t>
            </a:r>
            <a:r>
              <a:rPr lang="en-GB" sz="1600" dirty="0" smtClean="0"/>
              <a:t>ense of scale and spatial distribution of features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9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 descr="puntia echios - Santa Fe, Galapagos.jpg"/>
          <p:cNvSpPr>
            <a:spLocks noChangeAspect="1" noChangeArrowheads="1"/>
          </p:cNvSpPr>
          <p:nvPr/>
        </p:nvSpPr>
        <p:spPr bwMode="auto">
          <a:xfrm>
            <a:off x="0" y="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Likelihood of Flooding (Flood Hazard)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29245" y="3645024"/>
            <a:ext cx="4644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What is Measured?</a:t>
            </a:r>
            <a:endParaRPr lang="en-GB" b="1" i="1" dirty="0">
              <a:solidFill>
                <a:srgbClr val="B70005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784" y="2492896"/>
            <a:ext cx="4032000" cy="4032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0" y="191683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Data to be collected on various contributors to flood risk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4644008" y="4149080"/>
            <a:ext cx="449999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Flood hazard (i.e., likelihood of flooding)</a:t>
            </a:r>
          </a:p>
          <a:p>
            <a:pPr algn="ctr"/>
            <a:r>
              <a:rPr lang="en-GB" sz="1600" dirty="0" smtClean="0"/>
              <a:t>See </a:t>
            </a:r>
            <a:r>
              <a:rPr lang="en-GB" sz="1600" i="1" dirty="0" smtClean="0"/>
              <a:t>Pre-Fieldwork Activities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6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Infrastructure Inventory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79912" y="1772816"/>
            <a:ext cx="5364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What is Measured?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3419872" y="2204864"/>
            <a:ext cx="581813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Residential infrastructure (e.g., houses, apartments)</a:t>
            </a:r>
          </a:p>
          <a:p>
            <a:pPr algn="ctr"/>
            <a:r>
              <a:rPr lang="en-GB" sz="1600" dirty="0" smtClean="0"/>
              <a:t>Community facilities (e.g., </a:t>
            </a:r>
            <a:r>
              <a:rPr lang="en-GB" sz="1600" dirty="0"/>
              <a:t>hospitals, police, post office, doctors, water treatment plants, </a:t>
            </a:r>
            <a:r>
              <a:rPr lang="en-GB" sz="1600" dirty="0" smtClean="0"/>
              <a:t>etc.)</a:t>
            </a:r>
          </a:p>
          <a:p>
            <a:pPr algn="ctr"/>
            <a:r>
              <a:rPr lang="en-GB" sz="1600" dirty="0" smtClean="0"/>
              <a:t>Commercial infrastructure (e.g., shops &amp; business)</a:t>
            </a:r>
          </a:p>
          <a:p>
            <a:pPr algn="ctr"/>
            <a:r>
              <a:rPr lang="en-GB" sz="1600" dirty="0" smtClean="0"/>
              <a:t>Transport infrastructure (e.g., motorways, A roads, B roads, railways) </a:t>
            </a:r>
          </a:p>
          <a:p>
            <a:pPr algn="ctr"/>
            <a:r>
              <a:rPr lang="en-GB" sz="1600" dirty="0" smtClean="0"/>
              <a:t>Non-agricultural </a:t>
            </a:r>
            <a:r>
              <a:rPr lang="en-GB" sz="1600" dirty="0"/>
              <a:t>g</a:t>
            </a:r>
            <a:r>
              <a:rPr lang="en-GB" sz="1600" dirty="0" smtClean="0"/>
              <a:t>reen spaces </a:t>
            </a:r>
          </a:p>
          <a:p>
            <a:pPr algn="ctr"/>
            <a:r>
              <a:rPr lang="en-GB" sz="1600" dirty="0" smtClean="0"/>
              <a:t>Agricultural land</a:t>
            </a:r>
          </a:p>
          <a:p>
            <a:pPr algn="ctr"/>
            <a:r>
              <a:rPr lang="en-GB" sz="1600" dirty="0" smtClean="0"/>
              <a:t>Protected land (e.g., designated sites </a:t>
            </a:r>
            <a:r>
              <a:rPr lang="en-GB" sz="1600" dirty="0"/>
              <a:t>of scientific, ecological, cultural, or historical </a:t>
            </a:r>
            <a:r>
              <a:rPr lang="en-GB" sz="1600" dirty="0" smtClean="0"/>
              <a:t>importance)</a:t>
            </a:r>
          </a:p>
          <a:p>
            <a:pPr algn="ctr"/>
            <a:r>
              <a:rPr lang="en-GB" sz="1600" dirty="0" smtClean="0"/>
              <a:t>Flood mitigation infrastructure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512" y="6093296"/>
            <a:ext cx="580423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Report data in terms of total area (m</a:t>
            </a:r>
            <a:r>
              <a:rPr lang="en-GB" sz="1600" b="1" baseline="30000" dirty="0" smtClean="0">
                <a:solidFill>
                  <a:srgbClr val="01415B"/>
                </a:solidFill>
              </a:rPr>
              <a:t>2</a:t>
            </a:r>
            <a:r>
              <a:rPr lang="en-GB" sz="1600" b="1" dirty="0" smtClean="0">
                <a:solidFill>
                  <a:srgbClr val="01415B"/>
                </a:solidFill>
              </a:rPr>
              <a:t>) or total number of units (e.g., number of houses)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39752" y="5364504"/>
            <a:ext cx="668762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Data collection from fieldwork only, or from aerial/satellite images supported by field-based ground-</a:t>
            </a:r>
            <a:r>
              <a:rPr lang="en-GB" sz="1600" b="1" dirty="0" err="1" smtClean="0">
                <a:solidFill>
                  <a:srgbClr val="01415B"/>
                </a:solidFill>
              </a:rPr>
              <a:t>truthing</a:t>
            </a:r>
            <a:endParaRPr lang="en-GB" sz="1600" b="1" dirty="0">
              <a:solidFill>
                <a:srgbClr val="01415B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772816"/>
            <a:ext cx="3312368" cy="331236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160240" cy="216024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3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Traffic &amp; Pedestrian Surveys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8448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What is Measured?</a:t>
            </a:r>
            <a:endParaRPr lang="en-GB" b="1" i="1" dirty="0">
              <a:solidFill>
                <a:srgbClr val="B7000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3212976"/>
            <a:ext cx="2247601" cy="2256118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1988840"/>
            <a:ext cx="2304000" cy="2298633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84" y="4437112"/>
            <a:ext cx="2261151" cy="226800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4437112"/>
            <a:ext cx="2259173" cy="2268000"/>
          </a:xfrm>
          <a:prstGeom prst="ellipse">
            <a:avLst/>
          </a:prstGeom>
        </p:spPr>
      </p:pic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0" y="2420888"/>
            <a:ext cx="662931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Number of pedestrians passing a given point in a given timespan</a:t>
            </a:r>
          </a:p>
          <a:p>
            <a:pPr algn="ctr"/>
            <a:r>
              <a:rPr lang="en-GB" sz="1600" dirty="0" smtClean="0"/>
              <a:t>Number of vehicles passing a given point in a give timespan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7584" y="3429000"/>
            <a:ext cx="399593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Make careful note of time-of-day and weather conditions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Permeable Pavement and/or Infiltration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8448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What is Measured?</a:t>
            </a:r>
            <a:endParaRPr lang="en-GB" b="1" i="1" dirty="0">
              <a:solidFill>
                <a:srgbClr val="B70005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72" y="4725144"/>
            <a:ext cx="1870735" cy="187073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4199" y="2060848"/>
            <a:ext cx="3016162" cy="302433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0" y="2276872"/>
            <a:ext cx="5508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Area of impermeable pavement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2780928"/>
            <a:ext cx="507605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Qualitative estimate from visual observations (e.g., ‘high’, ‘medium’ ‘low’, ‘none’)</a:t>
            </a:r>
          </a:p>
          <a:p>
            <a:pPr algn="ctr"/>
            <a:r>
              <a:rPr lang="en-GB" sz="1600" dirty="0" smtClean="0"/>
              <a:t>Mapped using GPS-based land mapping (of metre rules for small areas)</a:t>
            </a:r>
          </a:p>
          <a:p>
            <a:pPr algn="ctr"/>
            <a:r>
              <a:rPr lang="en-GB" sz="1600" dirty="0" smtClean="0"/>
              <a:t>Estimates from aerial/satellite images (e.g., Google Maps)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87824" y="4509120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Infiltration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2339752" y="4869160"/>
            <a:ext cx="36004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Time taken for a given volume of water(placed in a section of drainpipe or similar) to drain into the ground</a:t>
            </a:r>
          </a:p>
          <a:p>
            <a:pPr algn="ctr"/>
            <a:r>
              <a:rPr lang="en-GB" sz="1600" dirty="0" smtClean="0"/>
              <a:t>Should be measured for systematic spots within each site or gridded sub-site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Flood Risk Assessment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7" y="2132856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Site Requirements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429000"/>
            <a:ext cx="4067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Equipment &amp; Costs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323528" y="2636912"/>
            <a:ext cx="511256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Field </a:t>
            </a:r>
            <a:r>
              <a:rPr lang="en-GB" sz="1600" dirty="0"/>
              <a:t>sites </a:t>
            </a:r>
            <a:r>
              <a:rPr lang="en-GB" sz="1600" dirty="0" smtClean="0"/>
              <a:t>accessible </a:t>
            </a:r>
            <a:r>
              <a:rPr lang="en-GB" sz="1600" dirty="0"/>
              <a:t>to the public, safe to access, and within proximity to a river.</a:t>
            </a:r>
            <a:endParaRPr lang="en-GB" sz="1600" dirty="0" smtClean="0"/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6436" y="3861048"/>
            <a:ext cx="377991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Tape measure (low cost) or GPS-enabled device (high cost) for land use mapping</a:t>
            </a:r>
          </a:p>
          <a:p>
            <a:pPr algn="ctr"/>
            <a:r>
              <a:rPr lang="en-GB" sz="1600" dirty="0" smtClean="0"/>
              <a:t>Stopwatch (low cost) for infiltration measurements and traffic &amp; pedestrian surveys</a:t>
            </a:r>
          </a:p>
          <a:p>
            <a:pPr algn="ctr"/>
            <a:r>
              <a:rPr lang="en-GB" sz="1600" dirty="0" smtClean="0"/>
              <a:t>Section of drainpipe (or similar item) and stopwatch (low cost) for infiltration measurements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935668"/>
            <a:ext cx="2376264" cy="2376264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1988840"/>
            <a:ext cx="3240360" cy="3242084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0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Background &amp; Introduction</a:t>
            </a:r>
            <a:endParaRPr lang="en-GB" altLang="en-US" sz="25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5445224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Hazard: a potential source of </a:t>
            </a:r>
            <a:r>
              <a:rPr lang="en-GB" sz="1600" b="1" dirty="0" smtClean="0">
                <a:solidFill>
                  <a:srgbClr val="01415B"/>
                </a:solidFill>
              </a:rPr>
              <a:t>harm</a:t>
            </a:r>
          </a:p>
          <a:p>
            <a:pPr algn="ctr"/>
            <a:endParaRPr lang="en-GB" sz="1600" b="1" dirty="0">
              <a:solidFill>
                <a:srgbClr val="01415B"/>
              </a:solidFill>
            </a:endParaRPr>
          </a:p>
          <a:p>
            <a:pPr algn="ctr"/>
            <a:r>
              <a:rPr lang="en-GB" sz="1600" b="1" dirty="0">
                <a:solidFill>
                  <a:srgbClr val="01415B"/>
                </a:solidFill>
              </a:rPr>
              <a:t>Risk: likelihood of a hazard causing harm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1328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Flood risk assessment and management strategies are of increasing concern for local and national governments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107504" y="3212976"/>
            <a:ext cx="550146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Protect human life and infrastructure</a:t>
            </a:r>
          </a:p>
          <a:p>
            <a:pPr algn="ctr"/>
            <a:r>
              <a:rPr lang="en-GB" sz="1600" dirty="0" smtClean="0"/>
              <a:t>Critical for planning new infrastructure</a:t>
            </a:r>
          </a:p>
          <a:p>
            <a:pPr algn="ctr"/>
            <a:r>
              <a:rPr lang="en-GB" sz="1600" dirty="0" smtClean="0"/>
              <a:t>Critical for budgeting water resources</a:t>
            </a:r>
          </a:p>
          <a:p>
            <a:pPr algn="ctr"/>
            <a:r>
              <a:rPr lang="en-GB" sz="1600" dirty="0" smtClean="0"/>
              <a:t>Prepare communities for changing river regimes due to climate change and/or human interference upstream</a:t>
            </a:r>
          </a:p>
          <a:p>
            <a:pPr algn="ctr"/>
            <a:r>
              <a:rPr lang="en-GB" sz="1600" dirty="0" smtClean="0"/>
              <a:t>Should be considered in terms of both hazard and risk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2852936"/>
            <a:ext cx="1655303" cy="1656184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296" y="4005064"/>
            <a:ext cx="1663921" cy="165600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6" y="4005064"/>
            <a:ext cx="1656347" cy="16560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9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Flood Risk Assessment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2768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Data Resolution Needs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827584" y="2708920"/>
            <a:ext cx="7668344" cy="193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Land use inventories: for small sites or sub-sites within a gridded area, all features should be recorded (e.g., total number of houses [or area covered by residential buildings])</a:t>
            </a:r>
          </a:p>
          <a:p>
            <a:pPr algn="ctr"/>
            <a:r>
              <a:rPr lang="en-GB" sz="1600" dirty="0" smtClean="0"/>
              <a:t>Infiltration: at least 3–5 measurements per sub-site, </a:t>
            </a:r>
            <a:r>
              <a:rPr lang="en-GB" sz="1600" dirty="0"/>
              <a:t>allowing </a:t>
            </a:r>
            <a:r>
              <a:rPr lang="en-GB" sz="1600" dirty="0" smtClean="0"/>
              <a:t>for calculation </a:t>
            </a:r>
            <a:r>
              <a:rPr lang="en-GB" sz="1600" dirty="0"/>
              <a:t>of average (mean) values and associated data spread (e.g., standard deviation</a:t>
            </a:r>
            <a:r>
              <a:rPr lang="en-GB" sz="1600" dirty="0" smtClean="0"/>
              <a:t>)</a:t>
            </a:r>
            <a:endParaRPr lang="en-GB" sz="1600" dirty="0"/>
          </a:p>
          <a:p>
            <a:pPr algn="ctr"/>
            <a:r>
              <a:rPr lang="en-GB" sz="1600" dirty="0" smtClean="0"/>
              <a:t>Traffic &amp; pedestrian surveys: at least 5–10 </a:t>
            </a:r>
            <a:r>
              <a:rPr lang="en-GB" sz="1600" smtClean="0"/>
              <a:t>minutes, </a:t>
            </a:r>
            <a:r>
              <a:rPr lang="en-GB" sz="1600" dirty="0" smtClean="0"/>
              <a:t>repeated at different times of the day (at the very least, consideration of time-of-day should be made clear when presenting results)</a:t>
            </a:r>
            <a:endParaRPr lang="en-GB" sz="1600" dirty="0"/>
          </a:p>
          <a:p>
            <a:pPr algn="ctr"/>
            <a:endParaRPr lang="en-GB" sz="1600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272062" y="5268628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Professional Measurement Techniques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31334" y="5661248"/>
            <a:ext cx="608416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Similar data to those collected here</a:t>
            </a:r>
          </a:p>
          <a:p>
            <a:pPr algn="ctr"/>
            <a:r>
              <a:rPr lang="en-GB" sz="1600" dirty="0" smtClean="0"/>
              <a:t>Remote sensing data </a:t>
            </a:r>
          </a:p>
          <a:p>
            <a:pPr algn="ctr"/>
            <a:endParaRPr lang="en-GB" sz="16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8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Organisation &amp; Input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13285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professionals, fieldwork is only the start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512" y="3356992"/>
            <a:ext cx="442247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Post-fieldwork activities are the longest part of any project</a:t>
            </a: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0" y="5135706"/>
            <a:ext cx="5940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Transfer field data to computer or tablet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storage options (e.g., Microsoft Excel, ArcGIS, Google Earth)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For groups, develop data management plan &amp; sharing facilities (e.g., Google Drive, Dropbox)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4"/>
          <a:stretch/>
        </p:blipFill>
        <p:spPr>
          <a:xfrm>
            <a:off x="6372200" y="3140968"/>
            <a:ext cx="2588058" cy="2592288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74" y="2564904"/>
            <a:ext cx="2160182" cy="2160240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4725144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The </a:t>
            </a:r>
            <a:r>
              <a:rPr lang="en-GB" sz="1600" b="1" dirty="0">
                <a:solidFill>
                  <a:srgbClr val="01415B"/>
                </a:solidFill>
              </a:rPr>
              <a:t>first step is data organisation and management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6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Analysis &amp; Interpretation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91683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Appropriate use of: 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0" y="2276872"/>
            <a:ext cx="914400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Statistical techniques (e.g., data averaging, data spread, etc.)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Chart types and tables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Spatial analysis (e.g., ArcGIS, which is freely available to UK schools)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6512" y="6186790"/>
            <a:ext cx="608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Data limitations should be considered and clearly presented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5866" y="335699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I</a:t>
            </a:r>
            <a:r>
              <a:rPr lang="en-GB" sz="1600" b="1" dirty="0" smtClean="0">
                <a:solidFill>
                  <a:srgbClr val="01415B"/>
                </a:solidFill>
              </a:rPr>
              <a:t>nterpretation and analysis should:</a:t>
            </a: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3789040"/>
            <a:ext cx="914400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Reflect and be supported by the data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Compare and contrast different sites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the results of similar studies &amp; compare data with available secondary data sources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Return to original scientific questions and hypotheses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how results would change under different conditions (e.g., changing seasons, after a storm event)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how results may change in the future (e.g., impacts of climate change)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8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 descr="puntia echios - Santa Fe, Galapagos.jpg"/>
          <p:cNvSpPr>
            <a:spLocks noChangeAspect="1" noChangeArrowheads="1"/>
          </p:cNvSpPr>
          <p:nvPr/>
        </p:nvSpPr>
        <p:spPr bwMode="auto">
          <a:xfrm>
            <a:off x="0" y="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988840"/>
            <a:ext cx="3744416" cy="374441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Analysis: Risk Assessment Matrix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8559" y="1988840"/>
            <a:ext cx="4657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Combine different risk variables to assess total flood risk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395536" y="2852936"/>
            <a:ext cx="460851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Create a multi-parameter risk table to include each measured variable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To create table, devise a 3- or 4-point category system for each variable 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For example, for residential properties, categories could be ‘none’, ‘low density’, ‘medium density’ , ‘high density’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For each category, assign a risk point score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For example, </a:t>
            </a:r>
            <a:r>
              <a:rPr lang="en-GB" sz="1600" dirty="0">
                <a:solidFill>
                  <a:schemeClr val="tx1"/>
                </a:solidFill>
              </a:rPr>
              <a:t>for residential properties, </a:t>
            </a:r>
            <a:r>
              <a:rPr lang="en-GB" sz="1600" dirty="0" smtClean="0">
                <a:solidFill>
                  <a:schemeClr val="tx1"/>
                </a:solidFill>
              </a:rPr>
              <a:t>could be </a:t>
            </a:r>
            <a:r>
              <a:rPr lang="en-GB" sz="1600" dirty="0">
                <a:solidFill>
                  <a:schemeClr val="tx1"/>
                </a:solidFill>
              </a:rPr>
              <a:t>‘none</a:t>
            </a:r>
            <a:r>
              <a:rPr lang="en-GB" sz="1600" dirty="0" smtClean="0">
                <a:solidFill>
                  <a:schemeClr val="tx1"/>
                </a:solidFill>
              </a:rPr>
              <a:t>’ = 0, </a:t>
            </a:r>
            <a:r>
              <a:rPr lang="en-GB" sz="1600" dirty="0">
                <a:solidFill>
                  <a:schemeClr val="tx1"/>
                </a:solidFill>
              </a:rPr>
              <a:t>‘low density</a:t>
            </a:r>
            <a:r>
              <a:rPr lang="en-GB" sz="1600" dirty="0" smtClean="0">
                <a:solidFill>
                  <a:schemeClr val="tx1"/>
                </a:solidFill>
              </a:rPr>
              <a:t>’ = 1, </a:t>
            </a:r>
            <a:r>
              <a:rPr lang="en-GB" sz="1600" dirty="0">
                <a:solidFill>
                  <a:schemeClr val="tx1"/>
                </a:solidFill>
              </a:rPr>
              <a:t>‘medium density</a:t>
            </a:r>
            <a:r>
              <a:rPr lang="en-GB" sz="1600" dirty="0" smtClean="0">
                <a:solidFill>
                  <a:schemeClr val="tx1"/>
                </a:solidFill>
              </a:rPr>
              <a:t>’ = 2 </a:t>
            </a:r>
            <a:r>
              <a:rPr lang="en-GB" sz="1600" dirty="0">
                <a:solidFill>
                  <a:schemeClr val="tx1"/>
                </a:solidFill>
              </a:rPr>
              <a:t>, ‘high density</a:t>
            </a:r>
            <a:r>
              <a:rPr lang="en-GB" sz="1600" dirty="0" smtClean="0">
                <a:solidFill>
                  <a:schemeClr val="tx1"/>
                </a:solidFill>
              </a:rPr>
              <a:t>’ = 3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7544" y="6093296"/>
            <a:ext cx="52076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Use table to assign a risk point score for each measured variable at each site or gridded  sub-site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 descr="puntia echios - Santa Fe, Galapagos.jpg"/>
          <p:cNvSpPr>
            <a:spLocks noChangeAspect="1" noChangeArrowheads="1"/>
          </p:cNvSpPr>
          <p:nvPr/>
        </p:nvSpPr>
        <p:spPr bwMode="auto">
          <a:xfrm>
            <a:off x="0" y="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923892"/>
            <a:ext cx="3872614" cy="38726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Analysis: Risk Assessment Matrix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6" y="2204864"/>
            <a:ext cx="446449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each site or gridded sub-site, sum the scores from each variable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718" y="3284984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Assign colour codes to score ranges</a:t>
            </a:r>
          </a:p>
          <a:p>
            <a:pPr algn="ctr"/>
            <a:endParaRPr lang="en-GB" sz="1600" b="1" dirty="0">
              <a:solidFill>
                <a:srgbClr val="01415B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example: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179512" y="4293096"/>
            <a:ext cx="457220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0–1 = Green</a:t>
            </a:r>
          </a:p>
          <a:p>
            <a:pPr algn="ctr"/>
            <a:r>
              <a:rPr lang="en-GB" sz="1600" dirty="0" smtClean="0"/>
              <a:t>2–3 = yellow</a:t>
            </a:r>
          </a:p>
          <a:p>
            <a:pPr algn="ctr"/>
            <a:r>
              <a:rPr lang="en-GB" sz="1600" dirty="0" smtClean="0"/>
              <a:t>3–4 = orange</a:t>
            </a:r>
          </a:p>
          <a:p>
            <a:pPr algn="ctr"/>
            <a:r>
              <a:rPr lang="en-GB" sz="1600" dirty="0" smtClean="0"/>
              <a:t>&gt; 4 = red</a:t>
            </a:r>
            <a:endParaRPr lang="en-GB" sz="1600" dirty="0"/>
          </a:p>
        </p:txBody>
      </p:sp>
      <p:sp>
        <p:nvSpPr>
          <p:cNvPr id="19" name="Rectangle 18"/>
          <p:cNvSpPr/>
          <p:nvPr/>
        </p:nvSpPr>
        <p:spPr>
          <a:xfrm>
            <a:off x="251520" y="5949280"/>
            <a:ext cx="547260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Use summed scores and colour-codes to create a colour coded flood risk map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8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 descr="puntia echios - Santa Fe, Galapagos.jpg"/>
          <p:cNvSpPr>
            <a:spLocks noChangeAspect="1" noChangeArrowheads="1"/>
          </p:cNvSpPr>
          <p:nvPr/>
        </p:nvSpPr>
        <p:spPr bwMode="auto">
          <a:xfrm>
            <a:off x="0" y="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923892"/>
            <a:ext cx="3872614" cy="38726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Analysis: Risk Assessment Matrix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204864"/>
            <a:ext cx="5220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Based on the results, students should: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395536" y="2780928"/>
            <a:ext cx="410445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Consider whether areas with the highest/lowest flood hazard match those with the highest/lowest flood risk</a:t>
            </a:r>
          </a:p>
          <a:p>
            <a:pPr algn="ctr"/>
            <a:r>
              <a:rPr lang="en-GB" sz="1600" dirty="0" smtClean="0"/>
              <a:t>Think critically about the method used and consider possible improvements (e.g., should each risk variable hold equal weight? If not, should the point system be weighted?)</a:t>
            </a:r>
          </a:p>
          <a:p>
            <a:pPr algn="ctr"/>
            <a:r>
              <a:rPr lang="en-GB" sz="1600" dirty="0" smtClean="0"/>
              <a:t>Develop a flood management plan for each location, including possible types of flood defence along with their benefits and pitfalls </a:t>
            </a:r>
            <a:endParaRPr lang="en-GB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7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60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Reporting &amp; Sharing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144016" y="3068960"/>
            <a:ext cx="413995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Data sharing &amp; reporting must consider the needs of the audience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Can include written reports, oral presentations, graphical representations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Present at ‘conferences’, where different teams present concurrently using posters or talks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016" y="1916832"/>
            <a:ext cx="5292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Data sharing and open access is required for some professionals</a:t>
            </a:r>
          </a:p>
          <a:p>
            <a:pPr algn="ctr"/>
            <a:endParaRPr lang="en-GB" sz="1600" b="1" dirty="0">
              <a:solidFill>
                <a:srgbClr val="01415B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others, data sharing is restricted to paid clients</a:t>
            </a: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144016" y="5633864"/>
            <a:ext cx="363589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>
                <a:solidFill>
                  <a:schemeClr val="tx1"/>
                </a:solidFill>
              </a:rPr>
              <a:t>W</a:t>
            </a:r>
            <a:r>
              <a:rPr lang="en-GB" sz="1600" dirty="0" smtClean="0">
                <a:solidFill>
                  <a:schemeClr val="tx1"/>
                </a:solidFill>
              </a:rPr>
              <a:t>ebpage creation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S</a:t>
            </a:r>
            <a:r>
              <a:rPr lang="en-GB" sz="1600" dirty="0" smtClean="0">
                <a:solidFill>
                  <a:schemeClr val="tx1"/>
                </a:solidFill>
              </a:rPr>
              <a:t>ocial media &amp; blogging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C</a:t>
            </a:r>
            <a:r>
              <a:rPr lang="en-GB" sz="1600" dirty="0" smtClean="0">
                <a:solidFill>
                  <a:schemeClr val="tx1"/>
                </a:solidFill>
              </a:rPr>
              <a:t>itizen science platforms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016" y="5219908"/>
            <a:ext cx="3631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To reach a broader audience:</a:t>
            </a:r>
            <a:endParaRPr lang="en-GB" sz="1600" b="1" dirty="0">
              <a:solidFill>
                <a:srgbClr val="01415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317" y="3068960"/>
            <a:ext cx="2680043" cy="2664296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1844824"/>
            <a:ext cx="2250144" cy="2243606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4777578"/>
            <a:ext cx="1944216" cy="1937489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7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655" y="2674651"/>
            <a:ext cx="8702698" cy="30113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0" y="1988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Village in </a:t>
            </a:r>
            <a:r>
              <a:rPr lang="en-GB" b="1" dirty="0">
                <a:solidFill>
                  <a:srgbClr val="B70005"/>
                </a:solidFill>
              </a:rPr>
              <a:t>the Saddleworth area of </a:t>
            </a:r>
            <a:r>
              <a:rPr lang="en-GB" b="1" dirty="0" smtClean="0">
                <a:solidFill>
                  <a:srgbClr val="B70005"/>
                </a:solidFill>
              </a:rPr>
              <a:t>Oldham</a:t>
            </a:r>
            <a:r>
              <a:rPr lang="en-GB" b="1" dirty="0">
                <a:solidFill>
                  <a:srgbClr val="B70005"/>
                </a:solidFill>
              </a:rPr>
              <a:t> </a:t>
            </a:r>
            <a:r>
              <a:rPr lang="en-GB" b="1" dirty="0" smtClean="0">
                <a:solidFill>
                  <a:srgbClr val="B70005"/>
                </a:solidFill>
              </a:rPr>
              <a:t>(Greater Manchester &amp; </a:t>
            </a:r>
            <a:r>
              <a:rPr lang="en-GB" b="1" dirty="0">
                <a:solidFill>
                  <a:srgbClr val="B70005"/>
                </a:solidFill>
              </a:rPr>
              <a:t>South </a:t>
            </a:r>
            <a:r>
              <a:rPr lang="en-GB" b="1" dirty="0" smtClean="0">
                <a:solidFill>
                  <a:srgbClr val="B70005"/>
                </a:solidFill>
              </a:rPr>
              <a:t>Pennines)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Uppermill, Tame River Valley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8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988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Confluence </a:t>
            </a:r>
            <a:r>
              <a:rPr lang="en-GB" b="1" dirty="0">
                <a:solidFill>
                  <a:srgbClr val="B70005"/>
                </a:solidFill>
              </a:rPr>
              <a:t>of the Tame and Diggle Brook (53°33'11.4"N 2°00'33.5"W</a:t>
            </a:r>
            <a:r>
              <a:rPr lang="en-GB" b="1" dirty="0" smtClean="0">
                <a:solidFill>
                  <a:srgbClr val="B70005"/>
                </a:solidFill>
              </a:rPr>
              <a:t>)</a:t>
            </a:r>
            <a:endParaRPr lang="en-GB" b="1" dirty="0">
              <a:solidFill>
                <a:srgbClr val="B70005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654666"/>
            <a:ext cx="3073890" cy="2430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426" y="2654666"/>
            <a:ext cx="2711600" cy="2430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723" y="2654666"/>
            <a:ext cx="2683781" cy="2430518"/>
          </a:xfrm>
          <a:prstGeom prst="rect">
            <a:avLst/>
          </a:prstGeom>
        </p:spPr>
      </p:pic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179512" y="5229200"/>
            <a:ext cx="5616624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Confluence </a:t>
            </a:r>
            <a:r>
              <a:rPr lang="en-GB" sz="1600" dirty="0"/>
              <a:t>of the Tame River and Diggle </a:t>
            </a:r>
            <a:r>
              <a:rPr lang="en-GB" sz="1600" dirty="0" smtClean="0"/>
              <a:t>Brook</a:t>
            </a:r>
          </a:p>
          <a:p>
            <a:pPr algn="ctr"/>
            <a:r>
              <a:rPr lang="en-GB" sz="1600" dirty="0" smtClean="0"/>
              <a:t>Free flowing river course</a:t>
            </a:r>
            <a:endParaRPr lang="en-GB" sz="1600" dirty="0"/>
          </a:p>
          <a:p>
            <a:pPr algn="ctr"/>
            <a:r>
              <a:rPr lang="en-GB" sz="1600" dirty="0" smtClean="0"/>
              <a:t>Gentle </a:t>
            </a:r>
            <a:r>
              <a:rPr lang="en-GB" sz="1600" dirty="0"/>
              <a:t>gravel riverbank </a:t>
            </a:r>
            <a:endParaRPr lang="en-GB" sz="1600" dirty="0" smtClean="0"/>
          </a:p>
          <a:p>
            <a:pPr algn="ctr"/>
            <a:r>
              <a:rPr lang="en-GB" sz="1600" dirty="0" smtClean="0"/>
              <a:t>Adjoining land-use: grass and parkland</a:t>
            </a:r>
          </a:p>
          <a:p>
            <a:pPr algn="ctr"/>
            <a:r>
              <a:rPr lang="en-GB" sz="1600" dirty="0" smtClean="0"/>
              <a:t>Relatively low impact from flooding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Uppermill, Tame River Valley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2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9075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Kenworthy </a:t>
            </a:r>
            <a:r>
              <a:rPr lang="en-GB" b="1" dirty="0">
                <a:solidFill>
                  <a:srgbClr val="B70005"/>
                </a:solidFill>
              </a:rPr>
              <a:t>Gardens (53°33'01.7"N 2°00'27.7"W</a:t>
            </a:r>
            <a:r>
              <a:rPr lang="en-GB" b="1" dirty="0" smtClean="0">
                <a:solidFill>
                  <a:srgbClr val="B70005"/>
                </a:solidFill>
              </a:rPr>
              <a:t>)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107504" y="5301208"/>
            <a:ext cx="5976664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>
                <a:solidFill>
                  <a:schemeClr val="tx1"/>
                </a:solidFill>
              </a:rPr>
              <a:t>Modern housing development </a:t>
            </a:r>
            <a:r>
              <a:rPr lang="en-GB" sz="1600" dirty="0" smtClean="0">
                <a:solidFill>
                  <a:schemeClr val="tx1"/>
                </a:solidFill>
              </a:rPr>
              <a:t>between Huddersfield </a:t>
            </a:r>
            <a:r>
              <a:rPr lang="en-GB" sz="1600" dirty="0">
                <a:solidFill>
                  <a:schemeClr val="tx1"/>
                </a:solidFill>
              </a:rPr>
              <a:t>Narrow Canal and Tame </a:t>
            </a:r>
            <a:r>
              <a:rPr lang="en-GB" sz="1600" dirty="0" smtClean="0">
                <a:solidFill>
                  <a:schemeClr val="tx1"/>
                </a:solidFill>
              </a:rPr>
              <a:t>River</a:t>
            </a:r>
          </a:p>
          <a:p>
            <a:pPr algn="ctr"/>
            <a:r>
              <a:rPr lang="en-GB" sz="1600" dirty="0" smtClean="0"/>
              <a:t>Surrounded </a:t>
            </a:r>
            <a:r>
              <a:rPr lang="en-GB" sz="1600" dirty="0"/>
              <a:t>by a flood-protection moat </a:t>
            </a:r>
            <a:endParaRPr lang="en-GB" sz="1600" dirty="0" smtClean="0">
              <a:solidFill>
                <a:schemeClr val="tx1"/>
              </a:solidFill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Direct </a:t>
            </a:r>
            <a:r>
              <a:rPr lang="en-GB" sz="1600" dirty="0">
                <a:solidFill>
                  <a:schemeClr val="tx1"/>
                </a:solidFill>
              </a:rPr>
              <a:t>access from canal towpath </a:t>
            </a:r>
            <a:endParaRPr lang="en-GB" sz="1600" dirty="0" smtClean="0">
              <a:solidFill>
                <a:schemeClr val="tx1"/>
              </a:solidFill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Direct </a:t>
            </a:r>
            <a:r>
              <a:rPr lang="en-GB" sz="1600" dirty="0">
                <a:solidFill>
                  <a:schemeClr val="tx1"/>
                </a:solidFill>
              </a:rPr>
              <a:t>access from </a:t>
            </a:r>
            <a:r>
              <a:rPr lang="en-GB" sz="1600" dirty="0" smtClean="0">
                <a:solidFill>
                  <a:schemeClr val="tx1"/>
                </a:solidFill>
              </a:rPr>
              <a:t>village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529545"/>
            <a:ext cx="2880320" cy="2743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2492896"/>
            <a:ext cx="2896385" cy="277200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986" y="3645564"/>
            <a:ext cx="2149830" cy="163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" b="19803"/>
          <a:stretch/>
        </p:blipFill>
        <p:spPr bwMode="auto">
          <a:xfrm>
            <a:off x="755576" y="2535640"/>
            <a:ext cx="2160240" cy="134773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Uppermill, Tame River Valley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‘Real-world’ Examples</a:t>
            </a:r>
            <a:endParaRPr lang="en-GB" altLang="en-US" sz="25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42088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B70005"/>
                </a:solidFill>
              </a:rPr>
              <a:t>Flood risk assessments </a:t>
            </a:r>
            <a:r>
              <a:rPr lang="en-GB" b="1" dirty="0" smtClean="0">
                <a:solidFill>
                  <a:srgbClr val="B70005"/>
                </a:solidFill>
              </a:rPr>
              <a:t>performed </a:t>
            </a:r>
            <a:r>
              <a:rPr lang="en-GB" b="1" dirty="0">
                <a:solidFill>
                  <a:srgbClr val="B70005"/>
                </a:solidFill>
              </a:rPr>
              <a:t>as standard by </a:t>
            </a:r>
            <a:r>
              <a:rPr lang="en-GB" b="1" dirty="0" smtClean="0">
                <a:solidFill>
                  <a:srgbClr val="B70005"/>
                </a:solidFill>
              </a:rPr>
              <a:t>governments and </a:t>
            </a:r>
            <a:r>
              <a:rPr lang="en-GB" b="1" dirty="0">
                <a:solidFill>
                  <a:srgbClr val="B70005"/>
                </a:solidFill>
              </a:rPr>
              <a:t>private organisations at all levels. For example: </a:t>
            </a: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0" y="3429000"/>
            <a:ext cx="914400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/>
              <a:t>The 2011 Torbay Flood Risk Assessment</a:t>
            </a:r>
          </a:p>
          <a:p>
            <a:pPr lvl="0" algn="ctr"/>
            <a:r>
              <a:rPr lang="en-GB" sz="1600" dirty="0"/>
              <a:t>The 2015 Haringey Flood Risk Assessment </a:t>
            </a:r>
          </a:p>
          <a:p>
            <a:pPr lvl="0" algn="ctr"/>
            <a:r>
              <a:rPr lang="en-GB" sz="1600" dirty="0"/>
              <a:t>The Scottish National Flood Risk Assessment</a:t>
            </a:r>
          </a:p>
          <a:p>
            <a:pPr lvl="0" algn="ctr"/>
            <a:r>
              <a:rPr lang="en-GB" sz="1600" dirty="0"/>
              <a:t>Flood risk assessment documentation used by the USA Federal Emergency Management Agency (FEMA) for </a:t>
            </a:r>
            <a:r>
              <a:rPr lang="en-GB" sz="1600" dirty="0" smtClean="0"/>
              <a:t>training</a:t>
            </a:r>
            <a:endParaRPr lang="en-GB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7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33800" r="-1765" b="16282"/>
          <a:stretch/>
        </p:blipFill>
        <p:spPr bwMode="auto">
          <a:xfrm>
            <a:off x="177933" y="3789040"/>
            <a:ext cx="2946891" cy="114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77281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B70005"/>
                </a:solidFill>
              </a:rPr>
              <a:t>Kitty’s Riverside Café Bar (53°32'50.7"N 2°00'23.5"W) </a:t>
            </a: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179512" y="4995936"/>
            <a:ext cx="5040560" cy="186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>
                <a:solidFill>
                  <a:schemeClr val="tx1"/>
                </a:solidFill>
              </a:rPr>
              <a:t>Busy urban road </a:t>
            </a:r>
            <a:r>
              <a:rPr lang="en-GB" sz="1600" dirty="0" smtClean="0">
                <a:solidFill>
                  <a:schemeClr val="tx1"/>
                </a:solidFill>
              </a:rPr>
              <a:t>bridge 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View down </a:t>
            </a:r>
            <a:r>
              <a:rPr lang="en-GB" sz="1600" dirty="0">
                <a:solidFill>
                  <a:schemeClr val="tx1"/>
                </a:solidFill>
              </a:rPr>
              <a:t>to the heavily engineered river </a:t>
            </a:r>
            <a:r>
              <a:rPr lang="en-GB" sz="1600" dirty="0" smtClean="0">
                <a:solidFill>
                  <a:schemeClr val="tx1"/>
                </a:solidFill>
              </a:rPr>
              <a:t>course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River flow forced through confined space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Closer </a:t>
            </a:r>
            <a:r>
              <a:rPr lang="en-GB" sz="1600" dirty="0">
                <a:solidFill>
                  <a:schemeClr val="tx1"/>
                </a:solidFill>
              </a:rPr>
              <a:t>access to </a:t>
            </a:r>
            <a:r>
              <a:rPr lang="en-GB" sz="1600" dirty="0" smtClean="0">
                <a:solidFill>
                  <a:schemeClr val="tx1"/>
                </a:solidFill>
              </a:rPr>
              <a:t>river below bridge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Area of past flooding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Flood protection measures in place</a:t>
            </a: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2204864"/>
            <a:ext cx="3024336" cy="2738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879" y="2204865"/>
            <a:ext cx="3038273" cy="2736304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Uppermill, Tame River Valley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2945" b="35752"/>
          <a:stretch/>
        </p:blipFill>
        <p:spPr bwMode="auto">
          <a:xfrm>
            <a:off x="179512" y="2204864"/>
            <a:ext cx="2759714" cy="16055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00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Research Questions &amp; Hypotheses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04" y="3284984"/>
            <a:ext cx="3563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example: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323528" y="3717032"/>
            <a:ext cx="291683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/>
              <a:t>Changes to flood risk according to land use type</a:t>
            </a:r>
          </a:p>
          <a:p>
            <a:pPr lvl="0" algn="ctr"/>
            <a:r>
              <a:rPr lang="en-GB" sz="1600" dirty="0"/>
              <a:t>Changes to flood risk according to runoff and infiltration </a:t>
            </a:r>
            <a:r>
              <a:rPr lang="en-GB" sz="1600" dirty="0" smtClean="0"/>
              <a:t>rates</a:t>
            </a:r>
            <a:endParaRPr lang="en-GB" sz="1600" dirty="0"/>
          </a:p>
        </p:txBody>
      </p:sp>
      <p:sp>
        <p:nvSpPr>
          <p:cNvPr id="13" name="Rectangle 12"/>
          <p:cNvSpPr/>
          <p:nvPr/>
        </p:nvSpPr>
        <p:spPr>
          <a:xfrm>
            <a:off x="0" y="2348880"/>
            <a:ext cx="5580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Research should be framed around scientific questions &amp; hypotheses</a:t>
            </a:r>
            <a:endParaRPr lang="en-GB" b="1" i="1" dirty="0">
              <a:solidFill>
                <a:srgbClr val="B70005"/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933056"/>
            <a:ext cx="2373486" cy="2373486"/>
          </a:xfrm>
          <a:prstGeom prst="ellipse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2132856"/>
            <a:ext cx="3305361" cy="33143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72" y="2154342"/>
            <a:ext cx="5004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A</a:t>
            </a:r>
            <a:r>
              <a:rPr lang="en-GB" sz="1600" b="1" dirty="0" smtClean="0">
                <a:solidFill>
                  <a:srgbClr val="01415B"/>
                </a:solidFill>
              </a:rPr>
              <a:t>ccess to land adjoining a natural watercourse 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Site Selection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3272790"/>
            <a:ext cx="91440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 smtClean="0"/>
              <a:t>River </a:t>
            </a:r>
            <a:r>
              <a:rPr lang="en-GB" sz="1600" dirty="0"/>
              <a:t>flowing </a:t>
            </a:r>
            <a:r>
              <a:rPr lang="en-GB" sz="1600" dirty="0" smtClean="0"/>
              <a:t>across a floodplain</a:t>
            </a:r>
          </a:p>
          <a:p>
            <a:pPr lvl="0" algn="ctr"/>
            <a:r>
              <a:rPr lang="en-GB" sz="1600" dirty="0" smtClean="0"/>
              <a:t>River flowing through an area of changing topography / gradient (e.g., steep river valley)</a:t>
            </a:r>
          </a:p>
          <a:p>
            <a:pPr lvl="0" algn="ctr"/>
            <a:r>
              <a:rPr lang="en-GB" sz="1600" dirty="0" smtClean="0"/>
              <a:t>River meander site</a:t>
            </a:r>
          </a:p>
          <a:p>
            <a:pPr lvl="0" algn="ctr"/>
            <a:r>
              <a:rPr lang="en-GB" sz="1600" dirty="0" smtClean="0"/>
              <a:t>River flowing through an urban area</a:t>
            </a:r>
          </a:p>
          <a:p>
            <a:pPr lvl="0" algn="ctr"/>
            <a:r>
              <a:rPr lang="en-GB" sz="1600" dirty="0" smtClean="0"/>
              <a:t>River flow interrupted by full-width engineered structure (e.g., dam or weir)</a:t>
            </a:r>
          </a:p>
          <a:p>
            <a:pPr algn="ctr"/>
            <a:r>
              <a:rPr lang="en-GB" sz="1600" dirty="0" smtClean="0"/>
              <a:t>River </a:t>
            </a:r>
            <a:r>
              <a:rPr lang="en-GB" sz="1600" dirty="0"/>
              <a:t>flow interrupted by </a:t>
            </a:r>
            <a:r>
              <a:rPr lang="en-GB" sz="1600" dirty="0" smtClean="0"/>
              <a:t>other </a:t>
            </a:r>
            <a:r>
              <a:rPr lang="en-GB" sz="1600" dirty="0"/>
              <a:t>human intervention (e.g., bridge supports, flood </a:t>
            </a:r>
            <a:r>
              <a:rPr lang="en-GB" sz="1600" dirty="0" smtClean="0"/>
              <a:t>defences)</a:t>
            </a:r>
            <a:endParaRPr lang="en-GB" sz="1600" dirty="0"/>
          </a:p>
          <a:p>
            <a:pPr lvl="0" algn="ctr"/>
            <a:r>
              <a:rPr lang="en-GB" sz="1600" dirty="0"/>
              <a:t>Confluence of two watercourses</a:t>
            </a:r>
          </a:p>
          <a:p>
            <a:pPr lvl="0" algn="ctr"/>
            <a:r>
              <a:rPr lang="en-GB" sz="1600" dirty="0" smtClean="0"/>
              <a:t>For comparison: man</a:t>
            </a:r>
            <a:r>
              <a:rPr lang="en-GB" sz="1600" dirty="0"/>
              <a:t>-made water course (i.e., a canal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17" name="Rectangle 16"/>
          <p:cNvSpPr/>
          <p:nvPr/>
        </p:nvSpPr>
        <p:spPr>
          <a:xfrm>
            <a:off x="5580112" y="2142148"/>
            <a:ext cx="3563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At least 2–3 sites for comparison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69672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example: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6021288"/>
            <a:ext cx="594015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best results, include at least one urban and one non-urban location</a:t>
            </a:r>
            <a:endParaRPr lang="en-GB" sz="1600" b="1" dirty="0">
              <a:solidFill>
                <a:srgbClr val="01415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07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4" name="Rectangle 7"/>
          <p:cNvSpPr txBox="1">
            <a:spLocks noChangeArrowheads="1"/>
          </p:cNvSpPr>
          <p:nvPr/>
        </p:nvSpPr>
        <p:spPr bwMode="auto">
          <a:xfrm>
            <a:off x="0" y="2204864"/>
            <a:ext cx="622818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 smtClean="0"/>
              <a:t>Political &amp; topographical maps (e.g., Ordnance Survey, Google)</a:t>
            </a:r>
          </a:p>
          <a:p>
            <a:pPr lvl="0" algn="ctr"/>
            <a:r>
              <a:rPr lang="en-GB" sz="1600" dirty="0" smtClean="0"/>
              <a:t>National-, regional-, catchment-, local-scale</a:t>
            </a:r>
          </a:p>
          <a:p>
            <a:pPr algn="ctr"/>
            <a:r>
              <a:rPr lang="en-GB" sz="1600" dirty="0"/>
              <a:t>Geological maps (e.g., BGS iGeology App /  BGS GeoIndex</a:t>
            </a:r>
            <a:r>
              <a:rPr lang="en-GB" sz="1600" dirty="0" smtClean="0"/>
              <a:t>)</a:t>
            </a:r>
          </a:p>
          <a:p>
            <a:pPr algn="ctr"/>
            <a:r>
              <a:rPr lang="en-GB" sz="1600" dirty="0"/>
              <a:t>Satellite &amp; aerial maps/</a:t>
            </a:r>
            <a:r>
              <a:rPr lang="en-GB" sz="1600" dirty="0" smtClean="0"/>
              <a:t>images</a:t>
            </a:r>
          </a:p>
          <a:p>
            <a:pPr algn="ctr"/>
            <a:r>
              <a:rPr lang="en-GB" sz="1600" dirty="0"/>
              <a:t>Land use </a:t>
            </a:r>
            <a:r>
              <a:rPr lang="en-GB" sz="1600" dirty="0" smtClean="0"/>
              <a:t>maps</a:t>
            </a:r>
          </a:p>
          <a:p>
            <a:pPr lvl="0" algn="ctr"/>
            <a:r>
              <a:rPr lang="en-GB" sz="1600" dirty="0" smtClean="0"/>
              <a:t>Historical maps</a:t>
            </a:r>
          </a:p>
          <a:p>
            <a:pPr marL="0" lvl="0" indent="0" algn="ctr">
              <a:buNone/>
            </a:pPr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</p:txBody>
      </p:sp>
      <p:pic>
        <p:nvPicPr>
          <p:cNvPr id="27" name="Picture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9296" y="1774960"/>
            <a:ext cx="2374120" cy="23741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" name="Picture 2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2319" y="3214796"/>
            <a:ext cx="2575905" cy="257590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" name="Picture 3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0754" y="4081770"/>
            <a:ext cx="2403910" cy="240391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0" y="4602614"/>
            <a:ext cx="4031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e.g., Uppermill, Greater Manchester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36" name="Rectangle 7"/>
          <p:cNvSpPr txBox="1">
            <a:spLocks noChangeArrowheads="1"/>
          </p:cNvSpPr>
          <p:nvPr/>
        </p:nvSpPr>
        <p:spPr bwMode="auto">
          <a:xfrm>
            <a:off x="17228" y="5013176"/>
            <a:ext cx="352839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 smtClean="0"/>
              <a:t>Google Maps satellite image</a:t>
            </a:r>
          </a:p>
          <a:p>
            <a:pPr lvl="0" algn="ctr"/>
            <a:r>
              <a:rPr lang="en-GB" sz="1600" dirty="0" smtClean="0"/>
              <a:t>1854 political map</a:t>
            </a:r>
          </a:p>
          <a:p>
            <a:pPr lvl="0" algn="ctr"/>
            <a:r>
              <a:rPr lang="en-GB" sz="1600" dirty="0" smtClean="0"/>
              <a:t>Geological map</a:t>
            </a:r>
          </a:p>
          <a:p>
            <a:pPr lvl="0" algn="ctr"/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Metadata: Cartography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Metadata: Hazard Maps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420888"/>
            <a:ext cx="3384000" cy="338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51520" y="2780928"/>
            <a:ext cx="3995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Ideally (for this study), these should NOT be ‘risk maps’</a:t>
            </a:r>
          </a:p>
          <a:p>
            <a:pPr algn="ctr"/>
            <a:endParaRPr lang="en-GB" sz="1600" b="1" dirty="0" smtClean="0">
              <a:solidFill>
                <a:srgbClr val="01415B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 (creating risk maps is the purpose of the study) 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9168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B70005"/>
                </a:solidFill>
              </a:rPr>
              <a:t>For each site, students should source flood hazard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4016" y="450912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Other secondary data sources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323528" y="4950460"/>
            <a:ext cx="4104456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 smtClean="0"/>
              <a:t>Local and national press</a:t>
            </a:r>
          </a:p>
          <a:p>
            <a:pPr lvl="0" algn="ctr"/>
            <a:r>
              <a:rPr lang="en-GB" sz="1600" dirty="0" smtClean="0"/>
              <a:t>Local knowledge</a:t>
            </a:r>
          </a:p>
          <a:p>
            <a:pPr lvl="0" algn="ctr"/>
            <a:r>
              <a:rPr lang="en-GB" sz="1600" dirty="0" smtClean="0"/>
              <a:t>Historic flood maps</a:t>
            </a:r>
          </a:p>
          <a:p>
            <a:pPr lvl="0" algn="ctr"/>
            <a:r>
              <a:rPr lang="en-GB" sz="1600" dirty="0" smtClean="0"/>
              <a:t>UK Magic Map of designated land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5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496" y="6165304"/>
            <a:ext cx="604867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u="sng" dirty="0" smtClean="0">
                <a:hlinkClick r:id="rId5"/>
              </a:rPr>
              <a:t>https</a:t>
            </a:r>
            <a:r>
              <a:rPr lang="en-GB" sz="1600" u="sng" dirty="0">
                <a:hlinkClick r:id="rId5"/>
              </a:rPr>
              <a:t>://www.rgs.org/schools/teaching-resources/sampling-techniques/</a:t>
            </a:r>
            <a:endParaRPr lang="en-GB" sz="16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Research Techniques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0" y="2132856"/>
            <a:ext cx="637220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Dependent </a:t>
            </a:r>
            <a:r>
              <a:rPr lang="en-GB" sz="1600" dirty="0"/>
              <a:t>on field area/ </a:t>
            </a:r>
            <a:r>
              <a:rPr lang="en-GB" sz="1600" dirty="0" smtClean="0"/>
              <a:t>field sites</a:t>
            </a:r>
            <a:endParaRPr lang="en-GB" sz="1600" dirty="0"/>
          </a:p>
          <a:p>
            <a:pPr lvl="0" algn="ctr"/>
            <a:r>
              <a:rPr lang="en-GB" sz="1600" dirty="0" smtClean="0"/>
              <a:t>Dependent on features &amp; processes to measure</a:t>
            </a:r>
          </a:p>
          <a:p>
            <a:pPr lvl="0" algn="ctr"/>
            <a:r>
              <a:rPr lang="en-GB" sz="1600" dirty="0" smtClean="0"/>
              <a:t>Dependent on research questions and hypotheses</a:t>
            </a:r>
          </a:p>
          <a:p>
            <a:pPr lvl="0" algn="ctr"/>
            <a:r>
              <a:rPr lang="en-GB" sz="1600" dirty="0" smtClean="0"/>
              <a:t>Dependent on spatial and temporal scales of study</a:t>
            </a:r>
          </a:p>
          <a:p>
            <a:pPr lvl="0" algn="ctr"/>
            <a:r>
              <a:rPr lang="en-GB" sz="1600" dirty="0" smtClean="0"/>
              <a:t>Dependent on available resources (i.e., time, money, expertise)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1844824"/>
            <a:ext cx="6588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No ‘one size fits all’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-26773" y="4077072"/>
            <a:ext cx="9170773" cy="2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Landscape </a:t>
            </a:r>
            <a:r>
              <a:rPr lang="en-GB" sz="1600" dirty="0"/>
              <a:t>characterisation (e.g., topography, geology, soils, </a:t>
            </a:r>
            <a:r>
              <a:rPr lang="en-GB" sz="1600" dirty="0" err="1"/>
              <a:t>streamflow</a:t>
            </a:r>
            <a:r>
              <a:rPr lang="en-GB" sz="1600" dirty="0"/>
              <a:t> data, rainfall data</a:t>
            </a:r>
            <a:r>
              <a:rPr lang="en-GB" sz="1600" dirty="0" smtClean="0"/>
              <a:t>)</a:t>
            </a:r>
          </a:p>
          <a:p>
            <a:pPr algn="ctr"/>
            <a:r>
              <a:rPr lang="en-GB" sz="1600" dirty="0"/>
              <a:t>H</a:t>
            </a:r>
            <a:r>
              <a:rPr lang="en-GB" sz="1600" dirty="0" smtClean="0"/>
              <a:t>istorical </a:t>
            </a:r>
            <a:r>
              <a:rPr lang="en-GB" sz="1600" dirty="0"/>
              <a:t>flood data (e.g., </a:t>
            </a:r>
            <a:r>
              <a:rPr lang="en-GB" sz="1600" dirty="0" smtClean="0"/>
              <a:t>government </a:t>
            </a:r>
            <a:r>
              <a:rPr lang="en-GB" sz="1600" dirty="0"/>
              <a:t>records, newspaper articles, local knowledge, flood marks on buildings and other infrastructure</a:t>
            </a:r>
            <a:r>
              <a:rPr lang="en-GB" sz="1600" dirty="0" smtClean="0"/>
              <a:t>)</a:t>
            </a:r>
          </a:p>
          <a:p>
            <a:pPr algn="ctr"/>
            <a:r>
              <a:rPr lang="en-GB" sz="1600" dirty="0"/>
              <a:t>Inventories of residential land, services (e.g., hospitals, schools, transport routes), agricultural land, businesses, protected land (e.g., cultural, historical, environmental or scientific sites</a:t>
            </a:r>
            <a:r>
              <a:rPr lang="en-GB" sz="1600" dirty="0" smtClean="0"/>
              <a:t>)</a:t>
            </a:r>
          </a:p>
          <a:p>
            <a:pPr algn="ctr"/>
            <a:r>
              <a:rPr lang="en-GB" sz="1600" dirty="0"/>
              <a:t>Identification of areas most susceptible to </a:t>
            </a:r>
            <a:r>
              <a:rPr lang="en-GB" sz="1600" dirty="0" smtClean="0"/>
              <a:t>flooding</a:t>
            </a:r>
          </a:p>
          <a:p>
            <a:pPr algn="ctr"/>
            <a:r>
              <a:rPr lang="en-GB" sz="1600" dirty="0"/>
              <a:t>D</a:t>
            </a:r>
            <a:r>
              <a:rPr lang="en-GB" sz="1600" dirty="0" smtClean="0"/>
              <a:t>ata </a:t>
            </a:r>
            <a:r>
              <a:rPr lang="en-GB" sz="1600" dirty="0"/>
              <a:t>on existing flood </a:t>
            </a:r>
            <a:r>
              <a:rPr lang="en-GB" sz="1600" dirty="0" smtClean="0"/>
              <a:t>defences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378904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P</a:t>
            </a:r>
            <a:r>
              <a:rPr lang="en-GB" sz="1600" b="1" dirty="0" smtClean="0">
                <a:solidFill>
                  <a:srgbClr val="01415B"/>
                </a:solidFill>
              </a:rPr>
              <a:t>rofessional flood risk assessments include: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774322"/>
            <a:ext cx="2160240" cy="216024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0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2312349"/>
            <a:ext cx="91440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Dependent on time available</a:t>
            </a:r>
          </a:p>
          <a:p>
            <a:pPr algn="ctr"/>
            <a:r>
              <a:rPr lang="en-GB" sz="1600" dirty="0" smtClean="0"/>
              <a:t>Dependent on number of sites &amp; transit times</a:t>
            </a:r>
          </a:p>
          <a:p>
            <a:pPr algn="ctr"/>
            <a:r>
              <a:rPr lang="en-GB" sz="1600" dirty="0" smtClean="0"/>
              <a:t>Dependent on number of team members</a:t>
            </a:r>
          </a:p>
          <a:p>
            <a:pPr algn="ctr"/>
            <a:r>
              <a:rPr lang="en-GB" sz="1600" dirty="0" smtClean="0"/>
              <a:t>Dependent on data collection techniques</a:t>
            </a:r>
          </a:p>
          <a:p>
            <a:pPr algn="ctr"/>
            <a:endParaRPr lang="en-GB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0" y="1871009"/>
            <a:ext cx="9252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Field Plan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015025"/>
            <a:ext cx="1592811" cy="1584176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296" y="2024317"/>
            <a:ext cx="1615311" cy="1620707"/>
          </a:xfrm>
          <a:prstGeom prst="ellipse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557" y="4149080"/>
            <a:ext cx="2582325" cy="2582325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15558" y="371703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Methodology for flood risk assessment should include: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3419872" y="4293096"/>
            <a:ext cx="558011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Sub-divided field sites (e.g., gridded segments). Data should be collected from each sub-area</a:t>
            </a:r>
          </a:p>
          <a:p>
            <a:pPr algn="ctr"/>
            <a:r>
              <a:rPr lang="en-GB" sz="1600" dirty="0" smtClean="0"/>
              <a:t>During analysis, data from sub-areas can be combined to produce a comprehensive flood risk assessment for each site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164" y="6021288"/>
            <a:ext cx="1018108" cy="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4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oles LS in championing skills">
  <a:themeElements>
    <a:clrScheme name="RGS-IBG master slide 8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336699"/>
      </a:hlink>
      <a:folHlink>
        <a:srgbClr val="808080"/>
      </a:folHlink>
    </a:clrScheme>
    <a:fontScheme name="RGS-IBG master slid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GS-IBG master slide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Roles LS in championing skills</Template>
  <TotalTime>6004</TotalTime>
  <Words>3238</Words>
  <Application>Microsoft Macintosh PowerPoint</Application>
  <PresentationFormat>On-screen Show (4:3)</PresentationFormat>
  <Paragraphs>391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Roles LS in championing skills</vt:lpstr>
      <vt:lpstr>Integrating Professional River Study Techniques into School Fieldwork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Roles of LS in championing HSS skills</dc:title>
  <dc:creator>Rita Gardner</dc:creator>
  <cp:lastModifiedBy>Author A</cp:lastModifiedBy>
  <cp:revision>289</cp:revision>
  <cp:lastPrinted>2017-01-24T12:09:05Z</cp:lastPrinted>
  <dcterms:created xsi:type="dcterms:W3CDTF">2017-01-25T09:00:10Z</dcterms:created>
  <dcterms:modified xsi:type="dcterms:W3CDTF">2018-11-15T15:45:16Z</dcterms:modified>
</cp:coreProperties>
</file>