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6858000" cy="12192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p:scale>
          <a:sx n="63" d="100"/>
          <a:sy n="63" d="100"/>
        </p:scale>
        <p:origin x="344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CF5F7-4EB8-BBAE-BD59-530BFEB1D121}"/>
              </a:ext>
            </a:extLst>
          </p:cNvPr>
          <p:cNvSpPr>
            <a:spLocks noGrp="1"/>
          </p:cNvSpPr>
          <p:nvPr>
            <p:ph type="ctrTitle"/>
          </p:nvPr>
        </p:nvSpPr>
        <p:spPr>
          <a:xfrm>
            <a:off x="857250" y="1995312"/>
            <a:ext cx="5143500" cy="4244622"/>
          </a:xfrm>
        </p:spPr>
        <p:txBody>
          <a:bodyPr anchor="b"/>
          <a:lstStyle>
            <a:lvl1pPr algn="ctr">
              <a:defRPr sz="3375"/>
            </a:lvl1pPr>
          </a:lstStyle>
          <a:p>
            <a:r>
              <a:rPr lang="en-US"/>
              <a:t>Click to edit Master title style</a:t>
            </a:r>
            <a:endParaRPr lang="en-GB"/>
          </a:p>
        </p:txBody>
      </p:sp>
      <p:sp>
        <p:nvSpPr>
          <p:cNvPr id="3" name="Subtitle 2">
            <a:extLst>
              <a:ext uri="{FF2B5EF4-FFF2-40B4-BE49-F238E27FC236}">
                <a16:creationId xmlns:a16="http://schemas.microsoft.com/office/drawing/2014/main" id="{598F885F-340F-8CBB-B3F8-C40CC4BAE3B2}"/>
              </a:ext>
            </a:extLst>
          </p:cNvPr>
          <p:cNvSpPr>
            <a:spLocks noGrp="1"/>
          </p:cNvSpPr>
          <p:nvPr>
            <p:ph type="subTitle" idx="1"/>
          </p:nvPr>
        </p:nvSpPr>
        <p:spPr>
          <a:xfrm>
            <a:off x="857250" y="6403623"/>
            <a:ext cx="5143500" cy="2943577"/>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59FC4F-1E30-1966-2AB9-E001564EAB72}"/>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A3F5306D-DF35-DE5F-FB13-5DA50DD0539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C4DC69-B870-FE58-3C99-0B50D84C3F1B}"/>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1483800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EB335-1106-51F4-195B-3EFFB3CA9C9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9C93667-9D8A-0277-D4CC-88B3DD3E07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F3D9D8-13BE-FC77-C464-71D61093FF69}"/>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930DEAA0-FCD2-3860-8042-04066B34439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00FFEE6-154C-B400-F5C1-92C419FEFD0A}"/>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1992198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F31E08-C2AE-AA4A-1004-35B2DAED6DE8}"/>
              </a:ext>
            </a:extLst>
          </p:cNvPr>
          <p:cNvSpPr>
            <a:spLocks noGrp="1"/>
          </p:cNvSpPr>
          <p:nvPr>
            <p:ph type="title" orient="vert"/>
          </p:nvPr>
        </p:nvSpPr>
        <p:spPr>
          <a:xfrm>
            <a:off x="4907756" y="649111"/>
            <a:ext cx="1478756" cy="10332156"/>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0EBCBD9-FD51-F033-E12F-A7F35487B92C}"/>
              </a:ext>
            </a:extLst>
          </p:cNvPr>
          <p:cNvSpPr>
            <a:spLocks noGrp="1"/>
          </p:cNvSpPr>
          <p:nvPr>
            <p:ph type="body" orient="vert" idx="1"/>
          </p:nvPr>
        </p:nvSpPr>
        <p:spPr>
          <a:xfrm>
            <a:off x="471487" y="649111"/>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58D185-FBA9-DE74-243B-290F9CE9C582}"/>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E2345275-B2D1-E0B9-A40F-2893A351DE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9087AB-60C3-1AC0-569B-CE107AA9FB32}"/>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479736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A7301-A6D7-B9B7-1C35-BC9BAAF1560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71A7E3B-3098-47B2-F62A-58FC0EE7D2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7FADDA-772C-E252-7227-CA0A11F85225}"/>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D3239AC2-B967-A487-159E-B796EB69E8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2840F23-DAAD-93FE-8655-4DC9576F9F1B}"/>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1636103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63701-A4E2-78F7-66F5-7A81B7C08FBF}"/>
              </a:ext>
            </a:extLst>
          </p:cNvPr>
          <p:cNvSpPr>
            <a:spLocks noGrp="1"/>
          </p:cNvSpPr>
          <p:nvPr>
            <p:ph type="title"/>
          </p:nvPr>
        </p:nvSpPr>
        <p:spPr>
          <a:xfrm>
            <a:off x="467916" y="3039535"/>
            <a:ext cx="5915025" cy="5071532"/>
          </a:xfrm>
        </p:spPr>
        <p:txBody>
          <a:bodyPr anchor="b"/>
          <a:lstStyle>
            <a:lvl1pPr>
              <a:defRPr sz="3375"/>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924E099-45F1-2007-954A-C9A1E73152E9}"/>
              </a:ext>
            </a:extLst>
          </p:cNvPr>
          <p:cNvSpPr>
            <a:spLocks noGrp="1"/>
          </p:cNvSpPr>
          <p:nvPr>
            <p:ph type="body" idx="1"/>
          </p:nvPr>
        </p:nvSpPr>
        <p:spPr>
          <a:xfrm>
            <a:off x="467916" y="8159046"/>
            <a:ext cx="5915025" cy="2666999"/>
          </a:xfrm>
        </p:spPr>
        <p:txBody>
          <a:bodyPr/>
          <a:lstStyle>
            <a:lvl1pPr marL="0" indent="0">
              <a:buNone/>
              <a:defRPr sz="1350">
                <a:solidFill>
                  <a:schemeClr val="tx1">
                    <a:tint val="82000"/>
                  </a:schemeClr>
                </a:solidFill>
              </a:defRPr>
            </a:lvl1pPr>
            <a:lvl2pPr marL="257175" indent="0">
              <a:buNone/>
              <a:defRPr sz="1125">
                <a:solidFill>
                  <a:schemeClr val="tx1">
                    <a:tint val="82000"/>
                  </a:schemeClr>
                </a:solidFill>
              </a:defRPr>
            </a:lvl2pPr>
            <a:lvl3pPr marL="514350" indent="0">
              <a:buNone/>
              <a:defRPr sz="1013">
                <a:solidFill>
                  <a:schemeClr val="tx1">
                    <a:tint val="82000"/>
                  </a:schemeClr>
                </a:solidFill>
              </a:defRPr>
            </a:lvl3pPr>
            <a:lvl4pPr marL="771525" indent="0">
              <a:buNone/>
              <a:defRPr sz="900">
                <a:solidFill>
                  <a:schemeClr val="tx1">
                    <a:tint val="82000"/>
                  </a:schemeClr>
                </a:solidFill>
              </a:defRPr>
            </a:lvl4pPr>
            <a:lvl5pPr marL="1028700" indent="0">
              <a:buNone/>
              <a:defRPr sz="900">
                <a:solidFill>
                  <a:schemeClr val="tx1">
                    <a:tint val="82000"/>
                  </a:schemeClr>
                </a:solidFill>
              </a:defRPr>
            </a:lvl5pPr>
            <a:lvl6pPr marL="1285875" indent="0">
              <a:buNone/>
              <a:defRPr sz="900">
                <a:solidFill>
                  <a:schemeClr val="tx1">
                    <a:tint val="82000"/>
                  </a:schemeClr>
                </a:solidFill>
              </a:defRPr>
            </a:lvl6pPr>
            <a:lvl7pPr marL="1543050" indent="0">
              <a:buNone/>
              <a:defRPr sz="900">
                <a:solidFill>
                  <a:schemeClr val="tx1">
                    <a:tint val="82000"/>
                  </a:schemeClr>
                </a:solidFill>
              </a:defRPr>
            </a:lvl7pPr>
            <a:lvl8pPr marL="1800225" indent="0">
              <a:buNone/>
              <a:defRPr sz="900">
                <a:solidFill>
                  <a:schemeClr val="tx1">
                    <a:tint val="82000"/>
                  </a:schemeClr>
                </a:solidFill>
              </a:defRPr>
            </a:lvl8pPr>
            <a:lvl9pPr marL="2057400" indent="0">
              <a:buNone/>
              <a:defRPr sz="9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67D2F9-E2D7-148B-A5FF-1AA7623DC92F}"/>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9E62A684-D5B6-D030-CDEE-9906944162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38F9DC-A19C-56AB-3D04-879CAC1E1EE8}"/>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1797218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9CCCB-8848-3F4E-DB15-4F4ED43827F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122D6E8-4C19-4626-76D5-596334E8031C}"/>
              </a:ext>
            </a:extLst>
          </p:cNvPr>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93D8B5A-C73E-55BE-D18B-5A3D08525A5A}"/>
              </a:ext>
            </a:extLst>
          </p:cNvPr>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7B36501-5778-7563-8D99-8F1B917F06D9}"/>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6" name="Footer Placeholder 5">
            <a:extLst>
              <a:ext uri="{FF2B5EF4-FFF2-40B4-BE49-F238E27FC236}">
                <a16:creationId xmlns:a16="http://schemas.microsoft.com/office/drawing/2014/main" id="{140CB54B-4FDB-3D4D-522F-D8D6D860732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E906598-94DD-B053-EA68-1A13515224CE}"/>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3832072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3C97E-BA81-360C-5541-4C26666B2D23}"/>
              </a:ext>
            </a:extLst>
          </p:cNvPr>
          <p:cNvSpPr>
            <a:spLocks noGrp="1"/>
          </p:cNvSpPr>
          <p:nvPr>
            <p:ph type="title"/>
          </p:nvPr>
        </p:nvSpPr>
        <p:spPr>
          <a:xfrm>
            <a:off x="472381" y="649112"/>
            <a:ext cx="5915025" cy="2356556"/>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0DAA70A-2AC3-7CDE-24FE-F16A2E3BEAC4}"/>
              </a:ext>
            </a:extLst>
          </p:cNvPr>
          <p:cNvSpPr>
            <a:spLocks noGrp="1"/>
          </p:cNvSpPr>
          <p:nvPr>
            <p:ph type="body" idx="1"/>
          </p:nvPr>
        </p:nvSpPr>
        <p:spPr>
          <a:xfrm>
            <a:off x="472381" y="2988734"/>
            <a:ext cx="2901255" cy="146473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A79ADE91-76D8-0117-9BC5-322F98225FCF}"/>
              </a:ext>
            </a:extLst>
          </p:cNvPr>
          <p:cNvSpPr>
            <a:spLocks noGrp="1"/>
          </p:cNvSpPr>
          <p:nvPr>
            <p:ph sz="half" idx="2"/>
          </p:nvPr>
        </p:nvSpPr>
        <p:spPr>
          <a:xfrm>
            <a:off x="472381" y="4453467"/>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C590D4E-88D9-D0C5-1946-5E4227158A3F}"/>
              </a:ext>
            </a:extLst>
          </p:cNvPr>
          <p:cNvSpPr>
            <a:spLocks noGrp="1"/>
          </p:cNvSpPr>
          <p:nvPr>
            <p:ph type="body" sz="quarter" idx="3"/>
          </p:nvPr>
        </p:nvSpPr>
        <p:spPr>
          <a:xfrm>
            <a:off x="3471863" y="2988734"/>
            <a:ext cx="2915543" cy="146473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8CBACBAD-0903-66E3-D18A-A80B91694F90}"/>
              </a:ext>
            </a:extLst>
          </p:cNvPr>
          <p:cNvSpPr>
            <a:spLocks noGrp="1"/>
          </p:cNvSpPr>
          <p:nvPr>
            <p:ph sz="quarter" idx="4"/>
          </p:nvPr>
        </p:nvSpPr>
        <p:spPr>
          <a:xfrm>
            <a:off x="3471863" y="4453467"/>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AAF3461-AC1C-F98F-D2B2-B42B16DF0CC0}"/>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8" name="Footer Placeholder 7">
            <a:extLst>
              <a:ext uri="{FF2B5EF4-FFF2-40B4-BE49-F238E27FC236}">
                <a16:creationId xmlns:a16="http://schemas.microsoft.com/office/drawing/2014/main" id="{BAC5B005-7B5B-D746-36C1-A0E248EB017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9008775-C940-BE68-6931-4A96B164C8C4}"/>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3736337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95545-02FE-3525-63EE-1F9548D5906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2307618-190F-2F41-B845-FD41EC5BC1D4}"/>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4" name="Footer Placeholder 3">
            <a:extLst>
              <a:ext uri="{FF2B5EF4-FFF2-40B4-BE49-F238E27FC236}">
                <a16:creationId xmlns:a16="http://schemas.microsoft.com/office/drawing/2014/main" id="{D0A5779A-D602-0E96-97ED-2218F67F560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33C957B-9CF4-F4CE-7A5D-07E9516DA1CC}"/>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609303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866549-2175-BDDE-F3FC-21611B8515B4}"/>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3" name="Footer Placeholder 2">
            <a:extLst>
              <a:ext uri="{FF2B5EF4-FFF2-40B4-BE49-F238E27FC236}">
                <a16:creationId xmlns:a16="http://schemas.microsoft.com/office/drawing/2014/main" id="{C766DC89-D08B-42D4-AD5E-B4EBE2FDECA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E14D4C1-50C0-2949-14E0-010CF240BC6B}"/>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4042733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14DE-ECBB-7B59-2F90-CF98A5DDCBA0}"/>
              </a:ext>
            </a:extLst>
          </p:cNvPr>
          <p:cNvSpPr>
            <a:spLocks noGrp="1"/>
          </p:cNvSpPr>
          <p:nvPr>
            <p:ph type="title"/>
          </p:nvPr>
        </p:nvSpPr>
        <p:spPr>
          <a:xfrm>
            <a:off x="472381" y="812800"/>
            <a:ext cx="2211883" cy="2844800"/>
          </a:xfrm>
        </p:spPr>
        <p:txBody>
          <a:bodyPr anchor="b"/>
          <a:lstStyle>
            <a:lvl1pPr>
              <a:defRPr sz="18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049BBD1-B923-0FE8-764C-A48FD7191BC8}"/>
              </a:ext>
            </a:extLst>
          </p:cNvPr>
          <p:cNvSpPr>
            <a:spLocks noGrp="1"/>
          </p:cNvSpPr>
          <p:nvPr>
            <p:ph idx="1"/>
          </p:nvPr>
        </p:nvSpPr>
        <p:spPr>
          <a:xfrm>
            <a:off x="2915543" y="1755423"/>
            <a:ext cx="3471863" cy="8664222"/>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4D4B531-564D-2C9F-0D6D-89F43FC8273E}"/>
              </a:ext>
            </a:extLst>
          </p:cNvPr>
          <p:cNvSpPr>
            <a:spLocks noGrp="1"/>
          </p:cNvSpPr>
          <p:nvPr>
            <p:ph type="body" sz="half" idx="2"/>
          </p:nvPr>
        </p:nvSpPr>
        <p:spPr>
          <a:xfrm>
            <a:off x="472381" y="3657600"/>
            <a:ext cx="2211883" cy="6776156"/>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a:extLst>
              <a:ext uri="{FF2B5EF4-FFF2-40B4-BE49-F238E27FC236}">
                <a16:creationId xmlns:a16="http://schemas.microsoft.com/office/drawing/2014/main" id="{B0BBFFCD-A02F-7913-6274-584C4C48C715}"/>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6" name="Footer Placeholder 5">
            <a:extLst>
              <a:ext uri="{FF2B5EF4-FFF2-40B4-BE49-F238E27FC236}">
                <a16:creationId xmlns:a16="http://schemas.microsoft.com/office/drawing/2014/main" id="{61FBDB98-5A2D-E9D2-3528-C8799308F7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E13140-44EB-34EF-BDC6-56B991C0D5A1}"/>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3523858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A6C23-3029-5215-B9F7-664DFDCF2703}"/>
              </a:ext>
            </a:extLst>
          </p:cNvPr>
          <p:cNvSpPr>
            <a:spLocks noGrp="1"/>
          </p:cNvSpPr>
          <p:nvPr>
            <p:ph type="title"/>
          </p:nvPr>
        </p:nvSpPr>
        <p:spPr>
          <a:xfrm>
            <a:off x="472381" y="812800"/>
            <a:ext cx="2211883" cy="2844800"/>
          </a:xfrm>
        </p:spPr>
        <p:txBody>
          <a:bodyPr anchor="b"/>
          <a:lstStyle>
            <a:lvl1pPr>
              <a:defRPr sz="18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CADCBAD-521C-7507-800A-2CA2C8722AA2}"/>
              </a:ext>
            </a:extLst>
          </p:cNvPr>
          <p:cNvSpPr>
            <a:spLocks noGrp="1"/>
          </p:cNvSpPr>
          <p:nvPr>
            <p:ph type="pic" idx="1"/>
          </p:nvPr>
        </p:nvSpPr>
        <p:spPr>
          <a:xfrm>
            <a:off x="2915543" y="1755423"/>
            <a:ext cx="3471863" cy="8664222"/>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GB"/>
          </a:p>
        </p:txBody>
      </p:sp>
      <p:sp>
        <p:nvSpPr>
          <p:cNvPr id="4" name="Text Placeholder 3">
            <a:extLst>
              <a:ext uri="{FF2B5EF4-FFF2-40B4-BE49-F238E27FC236}">
                <a16:creationId xmlns:a16="http://schemas.microsoft.com/office/drawing/2014/main" id="{F99C30FB-505B-1338-1EE4-041F5BA63348}"/>
              </a:ext>
            </a:extLst>
          </p:cNvPr>
          <p:cNvSpPr>
            <a:spLocks noGrp="1"/>
          </p:cNvSpPr>
          <p:nvPr>
            <p:ph type="body" sz="half" idx="2"/>
          </p:nvPr>
        </p:nvSpPr>
        <p:spPr>
          <a:xfrm>
            <a:off x="472381" y="3657600"/>
            <a:ext cx="2211883" cy="6776156"/>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a:extLst>
              <a:ext uri="{FF2B5EF4-FFF2-40B4-BE49-F238E27FC236}">
                <a16:creationId xmlns:a16="http://schemas.microsoft.com/office/drawing/2014/main" id="{B603BFC2-7B6C-5FEE-C0BE-13DC7CEADA47}"/>
              </a:ext>
            </a:extLst>
          </p:cNvPr>
          <p:cNvSpPr>
            <a:spLocks noGrp="1"/>
          </p:cNvSpPr>
          <p:nvPr>
            <p:ph type="dt" sz="half" idx="10"/>
          </p:nvPr>
        </p:nvSpPr>
        <p:spPr/>
        <p:txBody>
          <a:bodyPr/>
          <a:lstStyle/>
          <a:p>
            <a:fld id="{35C9E535-E4EF-4E74-BCF5-FBB04305C1BC}" type="datetimeFigureOut">
              <a:rPr lang="en-GB" smtClean="0"/>
              <a:t>07/09/2026</a:t>
            </a:fld>
            <a:endParaRPr lang="en-GB"/>
          </a:p>
        </p:txBody>
      </p:sp>
      <p:sp>
        <p:nvSpPr>
          <p:cNvPr id="6" name="Footer Placeholder 5">
            <a:extLst>
              <a:ext uri="{FF2B5EF4-FFF2-40B4-BE49-F238E27FC236}">
                <a16:creationId xmlns:a16="http://schemas.microsoft.com/office/drawing/2014/main" id="{7968681B-96D8-5BD2-E79F-A63CA191AA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862E23C-9B62-7BB1-306E-C57DABC4A483}"/>
              </a:ext>
            </a:extLst>
          </p:cNvPr>
          <p:cNvSpPr>
            <a:spLocks noGrp="1"/>
          </p:cNvSpPr>
          <p:nvPr>
            <p:ph type="sldNum" sz="quarter" idx="12"/>
          </p:nvPr>
        </p:nvSpPr>
        <p:spPr/>
        <p:txBody>
          <a:bodyPr/>
          <a:lstStyle/>
          <a:p>
            <a:fld id="{9CD732E8-23D6-4A7E-B780-AADA9351895B}" type="slidenum">
              <a:rPr lang="en-GB" smtClean="0"/>
              <a:t>‹#›</a:t>
            </a:fld>
            <a:endParaRPr lang="en-GB"/>
          </a:p>
        </p:txBody>
      </p:sp>
    </p:spTree>
    <p:extLst>
      <p:ext uri="{BB962C8B-B14F-4D97-AF65-F5344CB8AC3E}">
        <p14:creationId xmlns:p14="http://schemas.microsoft.com/office/powerpoint/2010/main" val="451510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77D831-AA01-7E8C-710C-0E8BD690B483}"/>
              </a:ext>
            </a:extLst>
          </p:cNvPr>
          <p:cNvSpPr>
            <a:spLocks noGrp="1"/>
          </p:cNvSpPr>
          <p:nvPr>
            <p:ph type="title"/>
          </p:nvPr>
        </p:nvSpPr>
        <p:spPr>
          <a:xfrm>
            <a:off x="471488" y="649112"/>
            <a:ext cx="5915025" cy="2356556"/>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DCBB6EF-E5AC-51EF-E25F-F2BB64B1538D}"/>
              </a:ext>
            </a:extLst>
          </p:cNvPr>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B6871D-EF35-1B98-0BDD-074C45A09D6B}"/>
              </a:ext>
            </a:extLst>
          </p:cNvPr>
          <p:cNvSpPr>
            <a:spLocks noGrp="1"/>
          </p:cNvSpPr>
          <p:nvPr>
            <p:ph type="dt" sz="half" idx="2"/>
          </p:nvPr>
        </p:nvSpPr>
        <p:spPr>
          <a:xfrm>
            <a:off x="471488" y="11300179"/>
            <a:ext cx="1543050" cy="649111"/>
          </a:xfrm>
          <a:prstGeom prst="rect">
            <a:avLst/>
          </a:prstGeom>
        </p:spPr>
        <p:txBody>
          <a:bodyPr vert="horz" lIns="91440" tIns="45720" rIns="91440" bIns="45720" rtlCol="0" anchor="ctr"/>
          <a:lstStyle>
            <a:lvl1pPr algn="l">
              <a:defRPr sz="675">
                <a:solidFill>
                  <a:schemeClr val="tx1">
                    <a:tint val="82000"/>
                  </a:schemeClr>
                </a:solidFill>
              </a:defRPr>
            </a:lvl1pPr>
          </a:lstStyle>
          <a:p>
            <a:fld id="{35C9E535-E4EF-4E74-BCF5-FBB04305C1BC}" type="datetimeFigureOut">
              <a:rPr lang="en-GB" smtClean="0"/>
              <a:t>07/09/2026</a:t>
            </a:fld>
            <a:endParaRPr lang="en-GB"/>
          </a:p>
        </p:txBody>
      </p:sp>
      <p:sp>
        <p:nvSpPr>
          <p:cNvPr id="5" name="Footer Placeholder 4">
            <a:extLst>
              <a:ext uri="{FF2B5EF4-FFF2-40B4-BE49-F238E27FC236}">
                <a16:creationId xmlns:a16="http://schemas.microsoft.com/office/drawing/2014/main" id="{A659D70D-0FA6-6C22-4C6E-26C2CE643AD6}"/>
              </a:ext>
            </a:extLst>
          </p:cNvPr>
          <p:cNvSpPr>
            <a:spLocks noGrp="1"/>
          </p:cNvSpPr>
          <p:nvPr>
            <p:ph type="ftr" sz="quarter" idx="3"/>
          </p:nvPr>
        </p:nvSpPr>
        <p:spPr>
          <a:xfrm>
            <a:off x="2271713" y="11300179"/>
            <a:ext cx="2314575" cy="649111"/>
          </a:xfrm>
          <a:prstGeom prst="rect">
            <a:avLst/>
          </a:prstGeom>
        </p:spPr>
        <p:txBody>
          <a:bodyPr vert="horz" lIns="91440" tIns="45720" rIns="91440" bIns="45720" rtlCol="0" anchor="ctr"/>
          <a:lstStyle>
            <a:lvl1pPr algn="ctr">
              <a:defRPr sz="675">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0A0EE12-1417-C471-40B8-B0EAD3C9A43A}"/>
              </a:ext>
            </a:extLst>
          </p:cNvPr>
          <p:cNvSpPr>
            <a:spLocks noGrp="1"/>
          </p:cNvSpPr>
          <p:nvPr>
            <p:ph type="sldNum" sz="quarter" idx="4"/>
          </p:nvPr>
        </p:nvSpPr>
        <p:spPr>
          <a:xfrm>
            <a:off x="4843463" y="11300179"/>
            <a:ext cx="1543050" cy="649111"/>
          </a:xfrm>
          <a:prstGeom prst="rect">
            <a:avLst/>
          </a:prstGeom>
        </p:spPr>
        <p:txBody>
          <a:bodyPr vert="horz" lIns="91440" tIns="45720" rIns="91440" bIns="45720" rtlCol="0" anchor="ctr"/>
          <a:lstStyle>
            <a:lvl1pPr algn="r">
              <a:defRPr sz="675">
                <a:solidFill>
                  <a:schemeClr val="tx1">
                    <a:tint val="82000"/>
                  </a:schemeClr>
                </a:solidFill>
              </a:defRPr>
            </a:lvl1pPr>
          </a:lstStyle>
          <a:p>
            <a:fld id="{9CD732E8-23D6-4A7E-B780-AADA9351895B}" type="slidenum">
              <a:rPr lang="en-GB" smtClean="0"/>
              <a:t>‹#›</a:t>
            </a:fld>
            <a:endParaRPr lang="en-GB"/>
          </a:p>
        </p:txBody>
      </p:sp>
    </p:spTree>
    <p:extLst>
      <p:ext uri="{BB962C8B-B14F-4D97-AF65-F5344CB8AC3E}">
        <p14:creationId xmlns:p14="http://schemas.microsoft.com/office/powerpoint/2010/main" val="1470647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B86665-FD99-4CB1-C2F1-5B6C37715B13}"/>
              </a:ext>
            </a:extLst>
          </p:cNvPr>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271247" y="172122"/>
            <a:ext cx="1425032" cy="1010018"/>
          </a:xfrm>
          <a:prstGeom prst="rect">
            <a:avLst/>
          </a:prstGeom>
        </p:spPr>
      </p:pic>
      <p:sp>
        <p:nvSpPr>
          <p:cNvPr id="8" name="TextBox 7">
            <a:extLst>
              <a:ext uri="{FF2B5EF4-FFF2-40B4-BE49-F238E27FC236}">
                <a16:creationId xmlns:a16="http://schemas.microsoft.com/office/drawing/2014/main" id="{750749DA-2353-F201-B011-8F2A4D49C331}"/>
              </a:ext>
            </a:extLst>
          </p:cNvPr>
          <p:cNvSpPr txBox="1"/>
          <p:nvPr/>
        </p:nvSpPr>
        <p:spPr>
          <a:xfrm>
            <a:off x="4366687" y="2777034"/>
            <a:ext cx="2350247" cy="3046988"/>
          </a:xfrm>
          <a:prstGeom prst="rect">
            <a:avLst/>
          </a:prstGeom>
          <a:noFill/>
          <a:ln w="3175">
            <a:solidFill>
              <a:schemeClr val="tx1"/>
            </a:solidFill>
            <a:prstDash val="dash"/>
          </a:ln>
        </p:spPr>
        <p:txBody>
          <a:bodyPr wrap="square" rtlCol="0">
            <a:spAutoFit/>
          </a:bodyPr>
          <a:lstStyle/>
          <a:p>
            <a:pPr algn="ctr"/>
            <a:r>
              <a:rPr lang="en-US" sz="1200" dirty="0"/>
              <a:t>Key Terms </a:t>
            </a:r>
          </a:p>
          <a:p>
            <a:endParaRPr lang="en-US" sz="1200" dirty="0"/>
          </a:p>
          <a:p>
            <a:r>
              <a:rPr lang="en-US" sz="1200" b="1" dirty="0"/>
              <a:t>Placemaking </a:t>
            </a:r>
            <a:r>
              <a:rPr lang="en-US" sz="1200" dirty="0"/>
              <a:t>– the process of improving places for local people and communities</a:t>
            </a:r>
          </a:p>
          <a:p>
            <a:endParaRPr lang="en-US" sz="1200" dirty="0"/>
          </a:p>
          <a:p>
            <a:r>
              <a:rPr lang="en-US" sz="1200" b="1" dirty="0"/>
              <a:t>Low-carbon </a:t>
            </a:r>
            <a:r>
              <a:rPr lang="en-US" sz="1200" dirty="0"/>
              <a:t>– producing small amounts of greenhouse gases</a:t>
            </a:r>
          </a:p>
          <a:p>
            <a:endParaRPr lang="en-US" sz="1200" dirty="0"/>
          </a:p>
          <a:p>
            <a:r>
              <a:rPr lang="en-US" sz="1200" b="1" dirty="0"/>
              <a:t>Net-zero </a:t>
            </a:r>
            <a:r>
              <a:rPr lang="en-US" sz="1200" dirty="0"/>
              <a:t>– to reduce the amount of greenhouse gases as much as possible and offsetting the rest</a:t>
            </a:r>
          </a:p>
          <a:p>
            <a:endParaRPr lang="en-US" sz="1200" dirty="0"/>
          </a:p>
          <a:p>
            <a:r>
              <a:rPr lang="en-US" sz="1200" b="1" dirty="0"/>
              <a:t>Brownfield</a:t>
            </a:r>
            <a:r>
              <a:rPr lang="en-US" sz="1200" dirty="0"/>
              <a:t>  -  land that has been previously built on, such as a derelict building or old factory</a:t>
            </a:r>
          </a:p>
        </p:txBody>
      </p:sp>
      <p:sp>
        <p:nvSpPr>
          <p:cNvPr id="10" name="TextBox 9">
            <a:extLst>
              <a:ext uri="{FF2B5EF4-FFF2-40B4-BE49-F238E27FC236}">
                <a16:creationId xmlns:a16="http://schemas.microsoft.com/office/drawing/2014/main" id="{B58A49B4-5ACE-D2F1-FE7B-8EB7C6FFCAD1}"/>
              </a:ext>
            </a:extLst>
          </p:cNvPr>
          <p:cNvSpPr txBox="1"/>
          <p:nvPr/>
        </p:nvSpPr>
        <p:spPr>
          <a:xfrm>
            <a:off x="161721" y="185862"/>
            <a:ext cx="4157113" cy="1077218"/>
          </a:xfrm>
          <a:prstGeom prst="rect">
            <a:avLst/>
          </a:prstGeom>
          <a:noFill/>
        </p:spPr>
        <p:txBody>
          <a:bodyPr wrap="square" rtlCol="0">
            <a:spAutoFit/>
          </a:bodyPr>
          <a:lstStyle/>
          <a:p>
            <a:r>
              <a:rPr lang="en-US" sz="3200" dirty="0"/>
              <a:t>Regenerating Newport Leisure Centre </a:t>
            </a:r>
          </a:p>
        </p:txBody>
      </p:sp>
      <p:sp>
        <p:nvSpPr>
          <p:cNvPr id="13" name="TextBox 12">
            <a:extLst>
              <a:ext uri="{FF2B5EF4-FFF2-40B4-BE49-F238E27FC236}">
                <a16:creationId xmlns:a16="http://schemas.microsoft.com/office/drawing/2014/main" id="{41FF884E-17A4-AFC2-0F41-44186D2ABEC2}"/>
              </a:ext>
            </a:extLst>
          </p:cNvPr>
          <p:cNvSpPr txBox="1"/>
          <p:nvPr/>
        </p:nvSpPr>
        <p:spPr>
          <a:xfrm>
            <a:off x="101527" y="1536207"/>
            <a:ext cx="4252823" cy="3416320"/>
          </a:xfrm>
          <a:prstGeom prst="rect">
            <a:avLst/>
          </a:prstGeom>
          <a:noFill/>
        </p:spPr>
        <p:txBody>
          <a:bodyPr wrap="square" rtlCol="0">
            <a:spAutoFit/>
          </a:bodyPr>
          <a:lstStyle/>
          <a:p>
            <a:r>
              <a:rPr lang="en-US" sz="1200" dirty="0"/>
              <a:t>Newport is a city located in South-East Wales. It is going through a process of </a:t>
            </a:r>
            <a:r>
              <a:rPr lang="en-US" sz="1200" b="1" dirty="0"/>
              <a:t>placemaking</a:t>
            </a:r>
            <a:r>
              <a:rPr lang="en-US" sz="1200" dirty="0"/>
              <a:t>. </a:t>
            </a:r>
          </a:p>
          <a:p>
            <a:endParaRPr lang="en-US" sz="1200" dirty="0"/>
          </a:p>
          <a:p>
            <a:r>
              <a:rPr lang="en-US" sz="1200" dirty="0"/>
              <a:t>Newport Leisure Centre is on track to become one the UKs first net-zero-ready leisure </a:t>
            </a:r>
            <a:r>
              <a:rPr lang="en-US" sz="1200" dirty="0" err="1"/>
              <a:t>centres</a:t>
            </a:r>
            <a:r>
              <a:rPr lang="en-US" sz="1200" dirty="0"/>
              <a:t>. The new leisure </a:t>
            </a:r>
            <a:r>
              <a:rPr lang="en-US" sz="1200" dirty="0" err="1"/>
              <a:t>centre</a:t>
            </a:r>
            <a:r>
              <a:rPr lang="en-US" sz="1200" dirty="0"/>
              <a:t> will have a swimming pool, gym and café. </a:t>
            </a:r>
          </a:p>
          <a:p>
            <a:endParaRPr lang="en-US" sz="1200" dirty="0"/>
          </a:p>
          <a:p>
            <a:r>
              <a:rPr lang="en-US" sz="1200" dirty="0"/>
              <a:t>The new leisure </a:t>
            </a:r>
            <a:r>
              <a:rPr lang="en-US" sz="1200" dirty="0" err="1"/>
              <a:t>centre</a:t>
            </a:r>
            <a:r>
              <a:rPr lang="en-US" sz="1200" dirty="0"/>
              <a:t> will be built on a brownfield site, surrounded by roads, lots of buildings and the River Usk. </a:t>
            </a:r>
          </a:p>
          <a:p>
            <a:endParaRPr lang="en-US" sz="1200" dirty="0"/>
          </a:p>
          <a:p>
            <a:r>
              <a:rPr lang="en-GB" sz="1200" dirty="0"/>
              <a:t>In order to make the leisure centre net zero, the building will … </a:t>
            </a:r>
          </a:p>
          <a:p>
            <a:pPr marL="285750" indent="-285750">
              <a:buFont typeface="Wingdings" panose="05000000000000000000" pitchFamily="2" charset="2"/>
              <a:buChar char="ü"/>
            </a:pPr>
            <a:r>
              <a:rPr lang="en-GB" sz="1200" dirty="0"/>
              <a:t>Have capacity for solar power generation </a:t>
            </a:r>
          </a:p>
          <a:p>
            <a:pPr marL="285750" indent="-285750">
              <a:buFont typeface="Wingdings" panose="05000000000000000000" pitchFamily="2" charset="2"/>
              <a:buChar char="ü"/>
            </a:pPr>
            <a:r>
              <a:rPr lang="en-GB" sz="1200" dirty="0"/>
              <a:t>Use a heat pump for cooling and heating </a:t>
            </a:r>
          </a:p>
          <a:p>
            <a:pPr marL="285750" indent="-285750">
              <a:buFont typeface="Wingdings" panose="05000000000000000000" pitchFamily="2" charset="2"/>
              <a:buChar char="ü"/>
            </a:pPr>
            <a:r>
              <a:rPr lang="en-GB" sz="1200" dirty="0"/>
              <a:t>Have a biodiverse green roof </a:t>
            </a:r>
          </a:p>
          <a:p>
            <a:pPr marL="285750" indent="-285750">
              <a:buFont typeface="Wingdings" panose="05000000000000000000" pitchFamily="2" charset="2"/>
              <a:buChar char="ü"/>
            </a:pPr>
            <a:r>
              <a:rPr lang="en-GB" sz="1200" dirty="0"/>
              <a:t>The structure of the new building will use glass and steel recovered from the demolition of the original building</a:t>
            </a:r>
          </a:p>
          <a:p>
            <a:pPr marL="285750" indent="-285750">
              <a:buFont typeface="Wingdings" panose="05000000000000000000" pitchFamily="2" charset="2"/>
              <a:buChar char="ü"/>
            </a:pPr>
            <a:r>
              <a:rPr lang="en-GB" sz="1200" dirty="0"/>
              <a:t>Furniture in the building will be made from timber from the original building </a:t>
            </a:r>
          </a:p>
        </p:txBody>
      </p:sp>
      <p:grpSp>
        <p:nvGrpSpPr>
          <p:cNvPr id="16" name="Group 15">
            <a:extLst>
              <a:ext uri="{FF2B5EF4-FFF2-40B4-BE49-F238E27FC236}">
                <a16:creationId xmlns:a16="http://schemas.microsoft.com/office/drawing/2014/main" id="{67AE6826-5D8C-45F8-BB86-580582E99796}"/>
              </a:ext>
            </a:extLst>
          </p:cNvPr>
          <p:cNvGrpSpPr/>
          <p:nvPr/>
        </p:nvGrpSpPr>
        <p:grpSpPr>
          <a:xfrm>
            <a:off x="4318833" y="1351707"/>
            <a:ext cx="2421280" cy="1369440"/>
            <a:chOff x="4318834" y="1659359"/>
            <a:chExt cx="2421280" cy="1369440"/>
          </a:xfrm>
        </p:grpSpPr>
        <p:pic>
          <p:nvPicPr>
            <p:cNvPr id="11" name="Picture 10" descr="In-body image 1">
              <a:extLst>
                <a:ext uri="{FF2B5EF4-FFF2-40B4-BE49-F238E27FC236}">
                  <a16:creationId xmlns:a16="http://schemas.microsoft.com/office/drawing/2014/main" id="{3E110F2F-58E1-57DF-9FFA-0BEA705BE1EA}"/>
                </a:ext>
              </a:extLst>
            </p:cNvPr>
            <p:cNvPicPr>
              <a:picLocks noChangeAspect="1"/>
            </p:cNvPicPr>
            <p:nvPr/>
          </p:nvPicPr>
          <p:blipFill>
            <a:blip r:embed="rId3"/>
            <a:srcRect l="18200" r="18962"/>
            <a:stretch>
              <a:fillRect/>
            </a:stretch>
          </p:blipFill>
          <p:spPr>
            <a:xfrm>
              <a:off x="4389867" y="1659359"/>
              <a:ext cx="2350247" cy="1369440"/>
            </a:xfrm>
            <a:prstGeom prst="rect">
              <a:avLst/>
            </a:prstGeom>
          </p:spPr>
        </p:pic>
        <p:sp>
          <p:nvSpPr>
            <p:cNvPr id="15" name="TextBox 14">
              <a:extLst>
                <a:ext uri="{FF2B5EF4-FFF2-40B4-BE49-F238E27FC236}">
                  <a16:creationId xmlns:a16="http://schemas.microsoft.com/office/drawing/2014/main" id="{2F3387DB-0348-34F9-715E-78FD7AAF531F}"/>
                </a:ext>
              </a:extLst>
            </p:cNvPr>
            <p:cNvSpPr txBox="1"/>
            <p:nvPr/>
          </p:nvSpPr>
          <p:spPr>
            <a:xfrm>
              <a:off x="4318834" y="2813355"/>
              <a:ext cx="1032164" cy="215444"/>
            </a:xfrm>
            <a:prstGeom prst="rect">
              <a:avLst/>
            </a:prstGeom>
            <a:solidFill>
              <a:schemeClr val="bg1"/>
            </a:solidFill>
          </p:spPr>
          <p:txBody>
            <a:bodyPr wrap="square" rtlCol="0">
              <a:spAutoFit/>
            </a:bodyPr>
            <a:lstStyle/>
            <a:p>
              <a:r>
                <a:rPr lang="en-US" sz="800" dirty="0"/>
                <a:t>Photo credit: WSP</a:t>
              </a:r>
              <a:endParaRPr lang="en-GB" sz="800" dirty="0"/>
            </a:p>
          </p:txBody>
        </p:sp>
      </p:grpSp>
      <p:sp>
        <p:nvSpPr>
          <p:cNvPr id="18" name="TextBox 17">
            <a:extLst>
              <a:ext uri="{FF2B5EF4-FFF2-40B4-BE49-F238E27FC236}">
                <a16:creationId xmlns:a16="http://schemas.microsoft.com/office/drawing/2014/main" id="{1F94C5EF-7299-1997-A3C2-43A85FE671D8}"/>
              </a:ext>
            </a:extLst>
          </p:cNvPr>
          <p:cNvSpPr txBox="1"/>
          <p:nvPr/>
        </p:nvSpPr>
        <p:spPr>
          <a:xfrm>
            <a:off x="66010" y="5039192"/>
            <a:ext cx="4252823" cy="1569660"/>
          </a:xfrm>
          <a:prstGeom prst="rect">
            <a:avLst/>
          </a:prstGeom>
          <a:noFill/>
        </p:spPr>
        <p:txBody>
          <a:bodyPr wrap="square" rtlCol="0">
            <a:spAutoFit/>
          </a:bodyPr>
          <a:lstStyle/>
          <a:p>
            <a:r>
              <a:rPr lang="en-US" sz="1200" dirty="0"/>
              <a:t>The project is park of Newport City Council’s 15-year Placemaking Plan, which aims to transform Newport’s city </a:t>
            </a:r>
            <a:r>
              <a:rPr lang="en-US" sz="1200" dirty="0" err="1"/>
              <a:t>centre</a:t>
            </a:r>
            <a:r>
              <a:rPr lang="en-US" sz="1200" dirty="0"/>
              <a:t> into a ‘vibrant and thriving destination’ </a:t>
            </a:r>
          </a:p>
          <a:p>
            <a:endParaRPr lang="en-US" sz="1200" dirty="0"/>
          </a:p>
          <a:p>
            <a:r>
              <a:rPr lang="en-US" sz="1200" dirty="0"/>
              <a:t>As part of this plan, the council conducted digital surveys and focus groups with local people to understand what changes local people want to see. They have </a:t>
            </a:r>
            <a:r>
              <a:rPr lang="en-US" sz="1200" dirty="0" err="1"/>
              <a:t>summarised</a:t>
            </a:r>
            <a:r>
              <a:rPr lang="en-US" sz="1200" dirty="0"/>
              <a:t> the responses into 60 big ideas. Below are a few of those ideas. </a:t>
            </a:r>
          </a:p>
        </p:txBody>
      </p:sp>
      <p:graphicFrame>
        <p:nvGraphicFramePr>
          <p:cNvPr id="19" name="Table 18">
            <a:extLst>
              <a:ext uri="{FF2B5EF4-FFF2-40B4-BE49-F238E27FC236}">
                <a16:creationId xmlns:a16="http://schemas.microsoft.com/office/drawing/2014/main" id="{BE08A305-925D-5528-42F0-0A09F61E0645}"/>
              </a:ext>
            </a:extLst>
          </p:cNvPr>
          <p:cNvGraphicFramePr>
            <a:graphicFrameLocks noGrp="1"/>
          </p:cNvGraphicFramePr>
          <p:nvPr>
            <p:extLst>
              <p:ext uri="{D42A27DB-BD31-4B8C-83A1-F6EECF244321}">
                <p14:modId xmlns:p14="http://schemas.microsoft.com/office/powerpoint/2010/main" val="3473121028"/>
              </p:ext>
            </p:extLst>
          </p:nvPr>
        </p:nvGraphicFramePr>
        <p:xfrm>
          <a:off x="161721" y="6624694"/>
          <a:ext cx="3962604" cy="4084320"/>
        </p:xfrm>
        <a:graphic>
          <a:graphicData uri="http://schemas.openxmlformats.org/drawingml/2006/table">
            <a:tbl>
              <a:tblPr firstRow="1" bandRow="1">
                <a:tableStyleId>{5C22544A-7EE6-4342-B048-85BDC9FD1C3A}</a:tableStyleId>
              </a:tblPr>
              <a:tblGrid>
                <a:gridCol w="1320868">
                  <a:extLst>
                    <a:ext uri="{9D8B030D-6E8A-4147-A177-3AD203B41FA5}">
                      <a16:colId xmlns:a16="http://schemas.microsoft.com/office/drawing/2014/main" val="642054568"/>
                    </a:ext>
                  </a:extLst>
                </a:gridCol>
                <a:gridCol w="1320868">
                  <a:extLst>
                    <a:ext uri="{9D8B030D-6E8A-4147-A177-3AD203B41FA5}">
                      <a16:colId xmlns:a16="http://schemas.microsoft.com/office/drawing/2014/main" val="194609879"/>
                    </a:ext>
                  </a:extLst>
                </a:gridCol>
                <a:gridCol w="1320868">
                  <a:extLst>
                    <a:ext uri="{9D8B030D-6E8A-4147-A177-3AD203B41FA5}">
                      <a16:colId xmlns:a16="http://schemas.microsoft.com/office/drawing/2014/main" val="3400466557"/>
                    </a:ext>
                  </a:extLst>
                </a:gridCol>
              </a:tblGrid>
              <a:tr h="370840">
                <a:tc>
                  <a:txBody>
                    <a:bodyPr/>
                    <a:lstStyle/>
                    <a:p>
                      <a:pPr algn="l"/>
                      <a:r>
                        <a:rPr lang="en-GB" sz="1000" b="1" dirty="0">
                          <a:solidFill>
                            <a:schemeClr val="tx1"/>
                          </a:solidFill>
                        </a:rPr>
                        <a:t>Establishing a Youth Hub </a:t>
                      </a:r>
                      <a:endParaRPr lang="en-GB" sz="1000" b="0" dirty="0">
                        <a:solidFill>
                          <a:schemeClr val="tx1"/>
                        </a:solidFill>
                      </a:endParaRPr>
                    </a:p>
                    <a:p>
                      <a:pPr algn="l"/>
                      <a:endParaRPr lang="en-GB" sz="1000" b="0" dirty="0">
                        <a:solidFill>
                          <a:schemeClr val="tx1"/>
                        </a:solidFill>
                      </a:endParaRPr>
                    </a:p>
                    <a:p>
                      <a:pPr algn="l"/>
                      <a:r>
                        <a:rPr lang="en-GB" sz="1000" b="0" dirty="0">
                          <a:solidFill>
                            <a:schemeClr val="tx1"/>
                          </a:solidFill>
                        </a:rPr>
                        <a:t>Providing a welcoming safe place for young people to meet friends, socialise and learn</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New city park and planting more trees</a:t>
                      </a:r>
                    </a:p>
                    <a:p>
                      <a:endParaRPr lang="en-GB" sz="1000" b="1" dirty="0">
                        <a:solidFill>
                          <a:schemeClr val="tx1"/>
                        </a:solidFill>
                      </a:endParaRPr>
                    </a:p>
                    <a:p>
                      <a:r>
                        <a:rPr lang="en-GB" sz="1000" b="0" dirty="0">
                          <a:solidFill>
                            <a:schemeClr val="tx1"/>
                          </a:solidFill>
                        </a:rPr>
                        <a:t>To demolish unused buildings and create a green space in the city</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Helping the homeless </a:t>
                      </a:r>
                    </a:p>
                    <a:p>
                      <a:endParaRPr lang="en-GB" sz="1000" b="0" dirty="0">
                        <a:solidFill>
                          <a:schemeClr val="tx1"/>
                        </a:solidFill>
                      </a:endParaRPr>
                    </a:p>
                    <a:p>
                      <a:r>
                        <a:rPr lang="en-GB" sz="1000" b="0" dirty="0">
                          <a:solidFill>
                            <a:schemeClr val="tx1"/>
                          </a:solidFill>
                        </a:rPr>
                        <a:t>Provide emergency accommodation for those experiencing homelessness </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528130952"/>
                  </a:ext>
                </a:extLst>
              </a:tr>
              <a:tr h="370840">
                <a:tc>
                  <a:txBody>
                    <a:bodyPr/>
                    <a:lstStyle/>
                    <a:p>
                      <a:r>
                        <a:rPr lang="en-GB" sz="1000" b="1" dirty="0">
                          <a:solidFill>
                            <a:schemeClr val="tx1"/>
                          </a:solidFill>
                        </a:rPr>
                        <a:t>Evening cafes</a:t>
                      </a:r>
                      <a:br>
                        <a:rPr lang="en-GB" sz="1000" b="0" dirty="0">
                          <a:solidFill>
                            <a:schemeClr val="tx1"/>
                          </a:solidFill>
                        </a:rPr>
                      </a:br>
                      <a:endParaRPr lang="en-GB" sz="1000" b="0" dirty="0">
                        <a:solidFill>
                          <a:schemeClr val="tx1"/>
                        </a:solidFill>
                      </a:endParaRPr>
                    </a:p>
                    <a:p>
                      <a:r>
                        <a:rPr lang="en-GB" sz="1000" b="0" dirty="0">
                          <a:solidFill>
                            <a:schemeClr val="tx1"/>
                          </a:solidFill>
                        </a:rPr>
                        <a:t>Provide a calm atmosphere for people to relax and chill after work </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Guerilla gardening </a:t>
                      </a:r>
                    </a:p>
                    <a:p>
                      <a:endParaRPr lang="en-GB" sz="1000" b="0" dirty="0">
                        <a:solidFill>
                          <a:schemeClr val="tx1"/>
                        </a:solidFill>
                      </a:endParaRPr>
                    </a:p>
                    <a:p>
                      <a:r>
                        <a:rPr lang="en-GB" sz="1000" b="0" dirty="0">
                          <a:solidFill>
                            <a:schemeClr val="tx1"/>
                          </a:solidFill>
                        </a:rPr>
                        <a:t>Growing good or flowers in neglected spaces</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Street signage </a:t>
                      </a:r>
                    </a:p>
                    <a:p>
                      <a:endParaRPr lang="en-GB" sz="1000" b="0" dirty="0">
                        <a:solidFill>
                          <a:schemeClr val="tx1"/>
                        </a:solidFill>
                      </a:endParaRPr>
                    </a:p>
                    <a:p>
                      <a:r>
                        <a:rPr lang="en-GB" sz="1000" b="0" dirty="0">
                          <a:solidFill>
                            <a:schemeClr val="tx1"/>
                          </a:solidFill>
                        </a:rPr>
                        <a:t>Make street signage more colourful and vibrant to help people navigate and find their way around the city</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50927042"/>
                  </a:ext>
                </a:extLst>
              </a:tr>
              <a:tr h="370840">
                <a:tc>
                  <a:txBody>
                    <a:bodyPr/>
                    <a:lstStyle/>
                    <a:p>
                      <a:r>
                        <a:rPr lang="en-GB" sz="1000" b="1" dirty="0">
                          <a:solidFill>
                            <a:schemeClr val="tx1"/>
                          </a:solidFill>
                        </a:rPr>
                        <a:t>More social spaces</a:t>
                      </a:r>
                    </a:p>
                    <a:p>
                      <a:endParaRPr lang="en-GB" sz="1000" b="0" dirty="0">
                        <a:solidFill>
                          <a:schemeClr val="tx1"/>
                        </a:solidFill>
                      </a:endParaRPr>
                    </a:p>
                    <a:p>
                      <a:r>
                        <a:rPr lang="en-GB" sz="1000" b="0" dirty="0">
                          <a:solidFill>
                            <a:schemeClr val="tx1"/>
                          </a:solidFill>
                        </a:rPr>
                        <a:t>More places for people to meet up and socialise such as cafes, libraries and gyms </a:t>
                      </a:r>
                    </a:p>
                    <a:p>
                      <a:endParaRPr lang="en-GB" sz="1000" b="0" dirty="0">
                        <a:solidFill>
                          <a:schemeClr val="tx1"/>
                        </a:solidFill>
                      </a:endParaRP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Night buses and street lighting</a:t>
                      </a:r>
                    </a:p>
                    <a:p>
                      <a:endParaRPr lang="en-GB" sz="1000" b="0" dirty="0">
                        <a:solidFill>
                          <a:schemeClr val="tx1"/>
                        </a:solidFill>
                      </a:endParaRPr>
                    </a:p>
                    <a:p>
                      <a:r>
                        <a:rPr lang="en-GB" sz="1000" b="0" dirty="0">
                          <a:solidFill>
                            <a:schemeClr val="tx1"/>
                          </a:solidFill>
                        </a:rPr>
                        <a:t>More buses to run later into the night and more well lit-streets</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tc>
                  <a:txBody>
                    <a:bodyPr/>
                    <a:lstStyle/>
                    <a:p>
                      <a:r>
                        <a:rPr lang="en-GB" sz="1000" b="1" dirty="0">
                          <a:solidFill>
                            <a:schemeClr val="tx1"/>
                          </a:solidFill>
                        </a:rPr>
                        <a:t>Use more renewable energy </a:t>
                      </a:r>
                    </a:p>
                    <a:p>
                      <a:endParaRPr lang="en-GB" sz="1000" b="0" dirty="0">
                        <a:solidFill>
                          <a:schemeClr val="tx1"/>
                        </a:solidFill>
                      </a:endParaRPr>
                    </a:p>
                    <a:p>
                      <a:r>
                        <a:rPr lang="en-GB" sz="1000" b="0" dirty="0">
                          <a:solidFill>
                            <a:schemeClr val="tx1"/>
                          </a:solidFill>
                        </a:rPr>
                        <a:t>Such as green walls/roofs, solar panels, rainwater harvesting and heat pumps</a:t>
                      </a:r>
                    </a:p>
                  </a:txBody>
                  <a:tcPr>
                    <a:lnL w="3175" cap="flat" cmpd="sng" algn="ctr">
                      <a:solidFill>
                        <a:schemeClr val="tx1"/>
                      </a:solidFill>
                      <a:prstDash val="dash"/>
                      <a:round/>
                      <a:headEnd type="none" w="med" len="med"/>
                      <a:tailEnd type="none" w="med" len="med"/>
                    </a:lnL>
                    <a:lnR w="3175" cap="flat" cmpd="sng" algn="ctr">
                      <a:solidFill>
                        <a:schemeClr val="tx1"/>
                      </a:solidFill>
                      <a:prstDash val="dash"/>
                      <a:round/>
                      <a:headEnd type="none" w="med" len="med"/>
                      <a:tailEnd type="none" w="med" len="med"/>
                    </a:lnR>
                    <a:lnT w="3175" cap="flat" cmpd="sng" algn="ctr">
                      <a:solidFill>
                        <a:schemeClr val="tx1"/>
                      </a:solidFill>
                      <a:prstDash val="dash"/>
                      <a:round/>
                      <a:headEnd type="none" w="med" len="med"/>
                      <a:tailEnd type="none" w="med" len="med"/>
                    </a:lnT>
                    <a:lnB w="3175" cap="flat" cmpd="sng" algn="ctr">
                      <a:solidFill>
                        <a:schemeClr val="tx1"/>
                      </a:solidFill>
                      <a:prstDash val="dash"/>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74804321"/>
                  </a:ext>
                </a:extLst>
              </a:tr>
            </a:tbl>
          </a:graphicData>
        </a:graphic>
      </p:graphicFrame>
      <p:sp>
        <p:nvSpPr>
          <p:cNvPr id="21" name="TextBox 20">
            <a:extLst>
              <a:ext uri="{FF2B5EF4-FFF2-40B4-BE49-F238E27FC236}">
                <a16:creationId xmlns:a16="http://schemas.microsoft.com/office/drawing/2014/main" id="{EC5ED4C5-454D-E416-EB42-A626F3DE7DDC}"/>
              </a:ext>
            </a:extLst>
          </p:cNvPr>
          <p:cNvSpPr txBox="1"/>
          <p:nvPr/>
        </p:nvSpPr>
        <p:spPr>
          <a:xfrm>
            <a:off x="4354350" y="6021080"/>
            <a:ext cx="2378193" cy="2123658"/>
          </a:xfrm>
          <a:prstGeom prst="rect">
            <a:avLst/>
          </a:prstGeom>
          <a:solidFill>
            <a:schemeClr val="accent1">
              <a:lumMod val="20000"/>
              <a:lumOff val="80000"/>
            </a:schemeClr>
          </a:solidFill>
          <a:ln w="3175">
            <a:noFill/>
            <a:prstDash val="dash"/>
          </a:ln>
        </p:spPr>
        <p:txBody>
          <a:bodyPr wrap="square" rtlCol="0">
            <a:spAutoFit/>
          </a:bodyPr>
          <a:lstStyle/>
          <a:p>
            <a:pPr algn="ctr"/>
            <a:r>
              <a:rPr lang="en-US" sz="1100" dirty="0"/>
              <a:t>The role of geographers </a:t>
            </a:r>
          </a:p>
          <a:p>
            <a:endParaRPr lang="en-US" sz="1100" dirty="0"/>
          </a:p>
          <a:p>
            <a:r>
              <a:rPr lang="en-US" sz="1100" dirty="0"/>
              <a:t>The are a whole team of </a:t>
            </a:r>
            <a:r>
              <a:rPr lang="en-US" sz="1100" b="1" dirty="0"/>
              <a:t>Quantity Surveyors </a:t>
            </a:r>
            <a:r>
              <a:rPr lang="en-US" sz="1100" dirty="0"/>
              <a:t>working on this project . Quantity Surveying is a popular career for geographers. </a:t>
            </a:r>
          </a:p>
          <a:p>
            <a:endParaRPr lang="en-US" sz="1100" dirty="0"/>
          </a:p>
          <a:p>
            <a:r>
              <a:rPr lang="en-US" sz="1100" b="1" dirty="0"/>
              <a:t>A Quantity Surveyor oversees the money side of a construction project </a:t>
            </a:r>
            <a:r>
              <a:rPr lang="en-US" sz="1100" dirty="0"/>
              <a:t>and ensures that a project is delivered within budget. It involves lots of problem solving!</a:t>
            </a:r>
            <a:endParaRPr lang="en-GB" sz="1100" dirty="0"/>
          </a:p>
        </p:txBody>
      </p:sp>
      <p:sp>
        <p:nvSpPr>
          <p:cNvPr id="23" name="TextBox 22">
            <a:extLst>
              <a:ext uri="{FF2B5EF4-FFF2-40B4-BE49-F238E27FC236}">
                <a16:creationId xmlns:a16="http://schemas.microsoft.com/office/drawing/2014/main" id="{366C60F6-D647-2CC3-6F54-B4E7AB4723DE}"/>
              </a:ext>
            </a:extLst>
          </p:cNvPr>
          <p:cNvSpPr txBox="1"/>
          <p:nvPr/>
        </p:nvSpPr>
        <p:spPr>
          <a:xfrm>
            <a:off x="4330421" y="8237070"/>
            <a:ext cx="2402122" cy="3816429"/>
          </a:xfrm>
          <a:prstGeom prst="rect">
            <a:avLst/>
          </a:prstGeom>
          <a:solidFill>
            <a:schemeClr val="accent6">
              <a:lumMod val="20000"/>
              <a:lumOff val="80000"/>
            </a:schemeClr>
          </a:solidFill>
          <a:ln w="3175">
            <a:noFill/>
            <a:prstDash val="dash"/>
          </a:ln>
        </p:spPr>
        <p:txBody>
          <a:bodyPr wrap="square" rtlCol="0">
            <a:spAutoFit/>
          </a:bodyPr>
          <a:lstStyle/>
          <a:p>
            <a:r>
              <a:rPr lang="en-US" sz="1100" b="1" dirty="0"/>
              <a:t>WSP UK &amp; Ireland </a:t>
            </a:r>
            <a:r>
              <a:rPr lang="en-US" sz="1100" dirty="0"/>
              <a:t>are a key player in the delivery of this project </a:t>
            </a:r>
          </a:p>
          <a:p>
            <a:pPr algn="ctr"/>
            <a:endParaRPr lang="en-US" sz="1100" dirty="0"/>
          </a:p>
          <a:p>
            <a:endParaRPr lang="en-US" sz="1100" dirty="0"/>
          </a:p>
          <a:p>
            <a:r>
              <a:rPr lang="en-US" sz="1100" dirty="0"/>
              <a:t>WSP is a global </a:t>
            </a:r>
            <a:r>
              <a:rPr lang="en-US" sz="1100" dirty="0" err="1"/>
              <a:t>organisation</a:t>
            </a:r>
            <a:r>
              <a:rPr lang="en-US" sz="1100" dirty="0"/>
              <a:t> that oversees the development of large construction projects, ensuring that they are sustainable and have minimal impact on the environment and climate. For example, WSP lead on the development of new offshore wind farms or railway lines. </a:t>
            </a:r>
          </a:p>
          <a:p>
            <a:endParaRPr lang="en-US" sz="1100" dirty="0"/>
          </a:p>
          <a:p>
            <a:r>
              <a:rPr lang="en-US" sz="1100" dirty="0"/>
              <a:t>WSP UK &amp; Ireland are a major employer for geographers, with many landing roles as Land Use Consultants, Environmental Consultants and Quantity Surveyors. </a:t>
            </a:r>
          </a:p>
          <a:p>
            <a:endParaRPr lang="en-US" sz="1100" dirty="0"/>
          </a:p>
          <a:p>
            <a:endParaRPr lang="en-US" sz="1100" dirty="0"/>
          </a:p>
          <a:p>
            <a:endParaRPr lang="en-US" sz="1100" dirty="0"/>
          </a:p>
          <a:p>
            <a:endParaRPr lang="en-GB" sz="1100" dirty="0"/>
          </a:p>
        </p:txBody>
      </p:sp>
      <p:sp>
        <p:nvSpPr>
          <p:cNvPr id="25" name="TextBox 24">
            <a:extLst>
              <a:ext uri="{FF2B5EF4-FFF2-40B4-BE49-F238E27FC236}">
                <a16:creationId xmlns:a16="http://schemas.microsoft.com/office/drawing/2014/main" id="{F2104F02-8A28-E79C-8E1D-63FC9BBEDDDB}"/>
              </a:ext>
            </a:extLst>
          </p:cNvPr>
          <p:cNvSpPr txBox="1"/>
          <p:nvPr/>
        </p:nvSpPr>
        <p:spPr>
          <a:xfrm>
            <a:off x="101527" y="11222502"/>
            <a:ext cx="4119599" cy="830997"/>
          </a:xfrm>
          <a:prstGeom prst="rect">
            <a:avLst/>
          </a:prstGeom>
          <a:noFill/>
          <a:ln w="3175">
            <a:solidFill>
              <a:schemeClr val="tx1"/>
            </a:solidFill>
            <a:prstDash val="dash"/>
          </a:ln>
        </p:spPr>
        <p:txBody>
          <a:bodyPr wrap="square" rtlCol="0">
            <a:spAutoFit/>
          </a:bodyPr>
          <a:lstStyle/>
          <a:p>
            <a:r>
              <a:rPr lang="en-US" sz="1200" b="1" dirty="0"/>
              <a:t>References</a:t>
            </a:r>
            <a:br>
              <a:rPr lang="en-US" sz="1200" dirty="0"/>
            </a:br>
            <a:r>
              <a:rPr lang="en-US" sz="1200" dirty="0"/>
              <a:t> </a:t>
            </a:r>
          </a:p>
          <a:p>
            <a:r>
              <a:rPr lang="en-US" sz="1200" dirty="0"/>
              <a:t>WSP, Newport Leisure Centre: https://www.wsp.com/en-gb/projects/newport-leisure-centre</a:t>
            </a:r>
            <a:endParaRPr lang="en-GB" sz="1200" dirty="0"/>
          </a:p>
        </p:txBody>
      </p:sp>
      <p:sp>
        <p:nvSpPr>
          <p:cNvPr id="32" name="TextBox 31">
            <a:extLst>
              <a:ext uri="{FF2B5EF4-FFF2-40B4-BE49-F238E27FC236}">
                <a16:creationId xmlns:a16="http://schemas.microsoft.com/office/drawing/2014/main" id="{30B0C37C-4E42-A814-0719-AF7004E55ED1}"/>
              </a:ext>
            </a:extLst>
          </p:cNvPr>
          <p:cNvSpPr txBox="1"/>
          <p:nvPr/>
        </p:nvSpPr>
        <p:spPr>
          <a:xfrm>
            <a:off x="89392" y="10709014"/>
            <a:ext cx="4107261" cy="461665"/>
          </a:xfrm>
          <a:prstGeom prst="rect">
            <a:avLst/>
          </a:prstGeom>
          <a:noFill/>
        </p:spPr>
        <p:txBody>
          <a:bodyPr wrap="square">
            <a:spAutoFit/>
          </a:bodyPr>
          <a:lstStyle/>
          <a:p>
            <a:r>
              <a:rPr lang="en-US" sz="1200" dirty="0"/>
              <a:t>Read about all 60 ideas here: https://www.newport.gov.uk/our-city/placemaking</a:t>
            </a:r>
            <a:endParaRPr lang="en-GB" sz="1200" dirty="0"/>
          </a:p>
        </p:txBody>
      </p:sp>
      <p:pic>
        <p:nvPicPr>
          <p:cNvPr id="35" name="Picture 34" descr="WSP Global logo in transparent PNG and vectorized SVG formats">
            <a:extLst>
              <a:ext uri="{FF2B5EF4-FFF2-40B4-BE49-F238E27FC236}">
                <a16:creationId xmlns:a16="http://schemas.microsoft.com/office/drawing/2014/main" id="{B901F7D1-17F7-8DC5-2EE4-A12E67773E88}"/>
              </a:ext>
            </a:extLst>
          </p:cNvPr>
          <p:cNvPicPr>
            <a:picLocks noChangeAspect="1"/>
          </p:cNvPicPr>
          <p:nvPr/>
        </p:nvPicPr>
        <p:blipFill>
          <a:blip r:embed="rId4"/>
          <a:stretch>
            <a:fillRect/>
          </a:stretch>
        </p:blipFill>
        <p:spPr>
          <a:xfrm>
            <a:off x="5614682" y="11499502"/>
            <a:ext cx="969868" cy="461665"/>
          </a:xfrm>
          <a:prstGeom prst="rect">
            <a:avLst/>
          </a:prstGeom>
        </p:spPr>
      </p:pic>
      <p:sp>
        <p:nvSpPr>
          <p:cNvPr id="2" name="TextBox 1">
            <a:extLst>
              <a:ext uri="{FF2B5EF4-FFF2-40B4-BE49-F238E27FC236}">
                <a16:creationId xmlns:a16="http://schemas.microsoft.com/office/drawing/2014/main" id="{6A8B3D00-DD08-9099-4ED7-4575F243BB0C}"/>
              </a:ext>
            </a:extLst>
          </p:cNvPr>
          <p:cNvSpPr txBox="1"/>
          <p:nvPr/>
        </p:nvSpPr>
        <p:spPr>
          <a:xfrm>
            <a:off x="0" y="39780"/>
            <a:ext cx="742950" cy="369332"/>
          </a:xfrm>
          <a:prstGeom prst="rect">
            <a:avLst/>
          </a:prstGeom>
          <a:noFill/>
        </p:spPr>
        <p:txBody>
          <a:bodyPr wrap="square" rtlCol="0">
            <a:spAutoFit/>
          </a:bodyPr>
          <a:lstStyle/>
          <a:p>
            <a:r>
              <a:rPr lang="en-US" dirty="0"/>
              <a:t>1</a:t>
            </a:r>
            <a:endParaRPr lang="en-GB" dirty="0"/>
          </a:p>
        </p:txBody>
      </p:sp>
    </p:spTree>
    <p:extLst>
      <p:ext uri="{BB962C8B-B14F-4D97-AF65-F5344CB8AC3E}">
        <p14:creationId xmlns:p14="http://schemas.microsoft.com/office/powerpoint/2010/main" val="1266399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id="{F04C1CF2-8E62-D1B6-2378-FC4922B4E12F}"/>
              </a:ext>
            </a:extLst>
          </p:cNvPr>
          <p:cNvSpPr/>
          <p:nvPr/>
        </p:nvSpPr>
        <p:spPr>
          <a:xfrm>
            <a:off x="64872" y="990929"/>
            <a:ext cx="6696279" cy="5467507"/>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DD9167C0-80A7-FADA-31B6-F52FD7A0FE2E}"/>
              </a:ext>
            </a:extLst>
          </p:cNvPr>
          <p:cNvSpPr/>
          <p:nvPr/>
        </p:nvSpPr>
        <p:spPr>
          <a:xfrm>
            <a:off x="64871" y="6500348"/>
            <a:ext cx="6696279" cy="5504583"/>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3B3F39F3-C212-B113-6AE8-73C737550BC0}"/>
              </a:ext>
            </a:extLst>
          </p:cNvPr>
          <p:cNvSpPr txBox="1"/>
          <p:nvPr/>
        </p:nvSpPr>
        <p:spPr>
          <a:xfrm>
            <a:off x="2010521" y="6999424"/>
            <a:ext cx="2624228" cy="3354765"/>
          </a:xfrm>
          <a:prstGeom prst="rect">
            <a:avLst/>
          </a:prstGeom>
          <a:solidFill>
            <a:schemeClr val="bg1"/>
          </a:solidFill>
          <a:ln w="3175">
            <a:solidFill>
              <a:schemeClr val="tx1"/>
            </a:solidFill>
            <a:prstDash val="dash"/>
          </a:ln>
        </p:spPr>
        <p:txBody>
          <a:bodyPr wrap="square" rtlCol="0">
            <a:spAutoFit/>
          </a:bodyPr>
          <a:lstStyle/>
          <a:p>
            <a:r>
              <a:rPr lang="en-US" sz="1200" dirty="0"/>
              <a:t>WSP UK &amp; Ireland employ a LOT of geographers. Geography ranks second highest in terms of what WSP employees studied at university </a:t>
            </a:r>
            <a:br>
              <a:rPr lang="en-US" sz="1200" dirty="0"/>
            </a:br>
            <a:endParaRPr lang="en-US" sz="1200" dirty="0"/>
          </a:p>
          <a:p>
            <a:r>
              <a:rPr lang="en-US" sz="1200" dirty="0"/>
              <a:t>Engineering </a:t>
            </a:r>
          </a:p>
          <a:p>
            <a:endParaRPr lang="en-US" sz="1200" dirty="0"/>
          </a:p>
          <a:p>
            <a:endParaRPr lang="en-US" sz="1200" dirty="0"/>
          </a:p>
          <a:p>
            <a:r>
              <a:rPr lang="en-US" sz="1200" dirty="0"/>
              <a:t>Geography </a:t>
            </a:r>
          </a:p>
          <a:p>
            <a:endParaRPr lang="en-US" sz="1200" dirty="0"/>
          </a:p>
          <a:p>
            <a:endParaRPr lang="en-US" sz="1200" dirty="0"/>
          </a:p>
          <a:p>
            <a:r>
              <a:rPr lang="en-US" sz="1200" dirty="0"/>
              <a:t>Environmental Science </a:t>
            </a:r>
          </a:p>
          <a:p>
            <a:endParaRPr lang="en-US" sz="1200" dirty="0"/>
          </a:p>
          <a:p>
            <a:endParaRPr lang="en-US" sz="1200" dirty="0"/>
          </a:p>
          <a:p>
            <a:r>
              <a:rPr lang="en-US" sz="1200" dirty="0"/>
              <a:t>Mathematics</a:t>
            </a:r>
          </a:p>
          <a:p>
            <a:endParaRPr lang="en-US" sz="1200" dirty="0"/>
          </a:p>
          <a:p>
            <a:br>
              <a:rPr lang="en-GB" sz="1000" dirty="0"/>
            </a:br>
            <a:r>
              <a:rPr lang="en-GB" sz="1000" dirty="0"/>
              <a:t>Data: LinkedIn, accessed August 2026</a:t>
            </a:r>
          </a:p>
        </p:txBody>
      </p:sp>
      <p:sp>
        <p:nvSpPr>
          <p:cNvPr id="8" name="TextBox 7">
            <a:extLst>
              <a:ext uri="{FF2B5EF4-FFF2-40B4-BE49-F238E27FC236}">
                <a16:creationId xmlns:a16="http://schemas.microsoft.com/office/drawing/2014/main" id="{BACD9E82-EAEB-240B-A4C6-1DD2581F7195}"/>
              </a:ext>
            </a:extLst>
          </p:cNvPr>
          <p:cNvSpPr txBox="1"/>
          <p:nvPr/>
        </p:nvSpPr>
        <p:spPr>
          <a:xfrm>
            <a:off x="1616582" y="6520666"/>
            <a:ext cx="4437529" cy="338554"/>
          </a:xfrm>
          <a:prstGeom prst="rect">
            <a:avLst/>
          </a:prstGeom>
          <a:noFill/>
        </p:spPr>
        <p:txBody>
          <a:bodyPr wrap="square" rtlCol="0">
            <a:spAutoFit/>
          </a:bodyPr>
          <a:lstStyle/>
          <a:p>
            <a:r>
              <a:rPr lang="en-US" sz="1600" dirty="0">
                <a:latin typeface="Open Sans" panose="020B0606030504020204" pitchFamily="34" charset="0"/>
                <a:ea typeface="Open Sans" panose="020B0606030504020204" pitchFamily="34" charset="0"/>
                <a:cs typeface="Open Sans" panose="020B0606030504020204" pitchFamily="34" charset="0"/>
              </a:rPr>
              <a:t>Meet a Geographer who works at WSP </a:t>
            </a:r>
            <a:endParaRPr lang="en-GB"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C7E0EFC7-EA55-54BF-5F31-D8B9EEE15F88}"/>
              </a:ext>
            </a:extLst>
          </p:cNvPr>
          <p:cNvSpPr txBox="1"/>
          <p:nvPr/>
        </p:nvSpPr>
        <p:spPr>
          <a:xfrm>
            <a:off x="1151755" y="1002728"/>
            <a:ext cx="4437529" cy="338554"/>
          </a:xfrm>
          <a:prstGeom prst="rect">
            <a:avLst/>
          </a:prstGeom>
          <a:noFill/>
        </p:spPr>
        <p:txBody>
          <a:bodyPr wrap="square" rtlCol="0">
            <a:spAutoFit/>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Meet a Quantity Surveyor </a:t>
            </a:r>
            <a:endParaRPr lang="en-GB"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2CBB9C42-05BB-2607-15C8-C4A68A9E6E53}"/>
              </a:ext>
            </a:extLst>
          </p:cNvPr>
          <p:cNvSpPr txBox="1"/>
          <p:nvPr/>
        </p:nvSpPr>
        <p:spPr>
          <a:xfrm>
            <a:off x="326402" y="260125"/>
            <a:ext cx="4437529" cy="584775"/>
          </a:xfrm>
          <a:prstGeom prst="rect">
            <a:avLst/>
          </a:prstGeom>
          <a:noFill/>
        </p:spPr>
        <p:txBody>
          <a:bodyPr wrap="square" rtlCol="0">
            <a:spAutoFit/>
          </a:bodyPr>
          <a:lstStyle/>
          <a:p>
            <a:r>
              <a:rPr lang="en-US" sz="3200" dirty="0"/>
              <a:t>Meet the Geographers!</a:t>
            </a:r>
            <a:endParaRPr lang="en-GB" sz="3200" dirty="0"/>
          </a:p>
        </p:txBody>
      </p:sp>
      <p:pic>
        <p:nvPicPr>
          <p:cNvPr id="20" name="Picture 19">
            <a:extLst>
              <a:ext uri="{FF2B5EF4-FFF2-40B4-BE49-F238E27FC236}">
                <a16:creationId xmlns:a16="http://schemas.microsoft.com/office/drawing/2014/main" id="{B9A269FB-7C71-688E-4FAC-B11E3E6EFCE7}"/>
              </a:ext>
            </a:extLst>
          </p:cNvPr>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271247" y="172122"/>
            <a:ext cx="1425032" cy="1010018"/>
          </a:xfrm>
          <a:prstGeom prst="rect">
            <a:avLst/>
          </a:prstGeom>
        </p:spPr>
      </p:pic>
      <p:sp>
        <p:nvSpPr>
          <p:cNvPr id="21" name="TextBox 20">
            <a:extLst>
              <a:ext uri="{FF2B5EF4-FFF2-40B4-BE49-F238E27FC236}">
                <a16:creationId xmlns:a16="http://schemas.microsoft.com/office/drawing/2014/main" id="{B97A6A27-28D8-C1E5-517F-8B3B9E3F51D6}"/>
              </a:ext>
            </a:extLst>
          </p:cNvPr>
          <p:cNvSpPr txBox="1"/>
          <p:nvPr/>
        </p:nvSpPr>
        <p:spPr>
          <a:xfrm>
            <a:off x="4212118" y="2821235"/>
            <a:ext cx="1950204" cy="400110"/>
          </a:xfrm>
          <a:prstGeom prst="rect">
            <a:avLst/>
          </a:prstGeom>
          <a:noFill/>
        </p:spPr>
        <p:txBody>
          <a:bodyPr wrap="square" rtlCol="0">
            <a:spAutoFit/>
          </a:bodyPr>
          <a:lstStyle/>
          <a:p>
            <a:pPr algn="ctr"/>
            <a:r>
              <a:rPr lang="en-US" sz="1000" dirty="0"/>
              <a:t>Lauren, Associate AECOM Quantity Surveyor at</a:t>
            </a:r>
            <a:endParaRPr lang="en-GB" sz="1000" dirty="0"/>
          </a:p>
        </p:txBody>
      </p:sp>
      <p:pic>
        <p:nvPicPr>
          <p:cNvPr id="23" name="Picture 22">
            <a:extLst>
              <a:ext uri="{FF2B5EF4-FFF2-40B4-BE49-F238E27FC236}">
                <a16:creationId xmlns:a16="http://schemas.microsoft.com/office/drawing/2014/main" id="{83AEBD92-4CAC-66C3-6118-95CC0C85C1C6}"/>
              </a:ext>
            </a:extLst>
          </p:cNvPr>
          <p:cNvPicPr>
            <a:picLocks noChangeAspect="1"/>
          </p:cNvPicPr>
          <p:nvPr/>
        </p:nvPicPr>
        <p:blipFill>
          <a:blip r:embed="rId3">
            <a:extLst>
              <a:ext uri="{28A0092B-C50C-407E-A947-70E740481C1C}">
                <a14:useLocalDpi xmlns:a14="http://schemas.microsoft.com/office/drawing/2010/main" val="0"/>
              </a:ext>
            </a:extLst>
          </a:blip>
          <a:srcRect l="24538" t="14620" r="2179"/>
          <a:stretch>
            <a:fillRect/>
          </a:stretch>
        </p:blipFill>
        <p:spPr>
          <a:xfrm>
            <a:off x="4411159" y="1378201"/>
            <a:ext cx="1479938" cy="1429225"/>
          </a:xfrm>
          <a:prstGeom prst="rect">
            <a:avLst/>
          </a:prstGeom>
        </p:spPr>
      </p:pic>
      <p:pic>
        <p:nvPicPr>
          <p:cNvPr id="25" name="Picture 24">
            <a:extLst>
              <a:ext uri="{FF2B5EF4-FFF2-40B4-BE49-F238E27FC236}">
                <a16:creationId xmlns:a16="http://schemas.microsoft.com/office/drawing/2014/main" id="{1605CEE3-E283-C835-3700-2960A14AC4BC}"/>
              </a:ext>
            </a:extLst>
          </p:cNvPr>
          <p:cNvPicPr>
            <a:picLocks noChangeAspect="1"/>
          </p:cNvPicPr>
          <p:nvPr/>
        </p:nvPicPr>
        <p:blipFill>
          <a:blip r:embed="rId4">
            <a:extLst>
              <a:ext uri="{28A0092B-C50C-407E-A947-70E740481C1C}">
                <a14:useLocalDpi xmlns:a14="http://schemas.microsoft.com/office/drawing/2010/main" val="0"/>
              </a:ext>
            </a:extLst>
          </a:blip>
          <a:srcRect l="30773" t="19056" r="19803" b="12548"/>
          <a:stretch>
            <a:fillRect/>
          </a:stretch>
        </p:blipFill>
        <p:spPr>
          <a:xfrm rot="5400000">
            <a:off x="4946521" y="6897281"/>
            <a:ext cx="1543752" cy="1602281"/>
          </a:xfrm>
          <a:prstGeom prst="rect">
            <a:avLst/>
          </a:prstGeom>
        </p:spPr>
      </p:pic>
      <p:pic>
        <p:nvPicPr>
          <p:cNvPr id="27" name="Picture 26">
            <a:extLst>
              <a:ext uri="{FF2B5EF4-FFF2-40B4-BE49-F238E27FC236}">
                <a16:creationId xmlns:a16="http://schemas.microsoft.com/office/drawing/2014/main" id="{89C0AA36-CED0-AC44-35DF-2CB74FB565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7529" y="1409318"/>
            <a:ext cx="1398108" cy="1398108"/>
          </a:xfrm>
          <a:prstGeom prst="rect">
            <a:avLst/>
          </a:prstGeom>
        </p:spPr>
      </p:pic>
      <p:pic>
        <p:nvPicPr>
          <p:cNvPr id="29" name="Picture 28">
            <a:extLst>
              <a:ext uri="{FF2B5EF4-FFF2-40B4-BE49-F238E27FC236}">
                <a16:creationId xmlns:a16="http://schemas.microsoft.com/office/drawing/2014/main" id="{856ECEFF-DEF1-7391-2640-1A287A5EE025}"/>
              </a:ext>
            </a:extLst>
          </p:cNvPr>
          <p:cNvPicPr>
            <a:picLocks noChangeAspect="1"/>
          </p:cNvPicPr>
          <p:nvPr/>
        </p:nvPicPr>
        <p:blipFill>
          <a:blip r:embed="rId6">
            <a:extLst>
              <a:ext uri="{28A0092B-C50C-407E-A947-70E740481C1C}">
                <a14:useLocalDpi xmlns:a14="http://schemas.microsoft.com/office/drawing/2010/main" val="0"/>
              </a:ext>
            </a:extLst>
          </a:blip>
          <a:srcRect t="27330" b="1265"/>
          <a:stretch>
            <a:fillRect/>
          </a:stretch>
        </p:blipFill>
        <p:spPr>
          <a:xfrm>
            <a:off x="314803" y="6885089"/>
            <a:ext cx="1509683" cy="1521345"/>
          </a:xfrm>
          <a:prstGeom prst="rect">
            <a:avLst/>
          </a:prstGeom>
        </p:spPr>
      </p:pic>
      <p:sp>
        <p:nvSpPr>
          <p:cNvPr id="34" name="TextBox 33">
            <a:extLst>
              <a:ext uri="{FF2B5EF4-FFF2-40B4-BE49-F238E27FC236}">
                <a16:creationId xmlns:a16="http://schemas.microsoft.com/office/drawing/2014/main" id="{6E76C7B3-5FD1-DB83-999D-2F1364945EB3}"/>
              </a:ext>
            </a:extLst>
          </p:cNvPr>
          <p:cNvSpPr txBox="1"/>
          <p:nvPr/>
        </p:nvSpPr>
        <p:spPr>
          <a:xfrm>
            <a:off x="523006" y="2817933"/>
            <a:ext cx="2187154" cy="400110"/>
          </a:xfrm>
          <a:prstGeom prst="rect">
            <a:avLst/>
          </a:prstGeom>
          <a:noFill/>
        </p:spPr>
        <p:txBody>
          <a:bodyPr wrap="square" rtlCol="0">
            <a:spAutoFit/>
          </a:bodyPr>
          <a:lstStyle/>
          <a:p>
            <a:pPr algn="ctr"/>
            <a:r>
              <a:rPr lang="en-US" sz="1000" dirty="0"/>
              <a:t>Olivia, Chartered Quantity Surveyor, Ridge and Partners LLP</a:t>
            </a:r>
            <a:endParaRPr lang="en-GB" sz="1000" dirty="0"/>
          </a:p>
        </p:txBody>
      </p:sp>
      <p:sp>
        <p:nvSpPr>
          <p:cNvPr id="36" name="TextBox 35">
            <a:extLst>
              <a:ext uri="{FF2B5EF4-FFF2-40B4-BE49-F238E27FC236}">
                <a16:creationId xmlns:a16="http://schemas.microsoft.com/office/drawing/2014/main" id="{D4529FF0-C4AA-C5FA-2B15-1BF76B31BF7D}"/>
              </a:ext>
            </a:extLst>
          </p:cNvPr>
          <p:cNvSpPr txBox="1"/>
          <p:nvPr/>
        </p:nvSpPr>
        <p:spPr>
          <a:xfrm>
            <a:off x="29394" y="3180888"/>
            <a:ext cx="3406749" cy="2708434"/>
          </a:xfrm>
          <a:prstGeom prst="rect">
            <a:avLst/>
          </a:prstGeom>
          <a:noFill/>
        </p:spPr>
        <p:txBody>
          <a:bodyPr wrap="square" rtlCol="0">
            <a:spAutoFit/>
          </a:bodyPr>
          <a:lstStyle/>
          <a:p>
            <a:r>
              <a:rPr lang="en-US" sz="1000" dirty="0"/>
              <a:t>Olivia studied geography at the University of Brighton  before completing a Quantity Surveyor Foundation course at RICS Academy.</a:t>
            </a:r>
          </a:p>
          <a:p>
            <a:endParaRPr lang="en-US" sz="1000" dirty="0"/>
          </a:p>
          <a:p>
            <a:r>
              <a:rPr lang="en-US" sz="1000" dirty="0"/>
              <a:t>Being a Quantity Surveyor involves monitoring the costs of a project and keeping the project on budget. You will have meetings with the project team and track changes that could affect the cost of a project. You may work on projects across a range of sectors, from flood management to the development of new offices.  </a:t>
            </a:r>
            <a:br>
              <a:rPr lang="en-US" sz="1000" dirty="0"/>
            </a:br>
            <a:endParaRPr lang="en-US" sz="1000" dirty="0"/>
          </a:p>
          <a:p>
            <a:r>
              <a:rPr lang="en-US" sz="1000" dirty="0"/>
              <a:t>Olivia chose to study geography because she loves being outside and exploring places. She loved fieldwork because it allowed her to apply what she learnt in the classroom to the real world.  She also loves that pursuing a geographical career allows you to make a real world impact. </a:t>
            </a:r>
          </a:p>
          <a:p>
            <a:endParaRPr lang="en-US" sz="1000" dirty="0"/>
          </a:p>
        </p:txBody>
      </p:sp>
      <p:sp>
        <p:nvSpPr>
          <p:cNvPr id="40" name="TextBox 39">
            <a:extLst>
              <a:ext uri="{FF2B5EF4-FFF2-40B4-BE49-F238E27FC236}">
                <a16:creationId xmlns:a16="http://schemas.microsoft.com/office/drawing/2014/main" id="{343F162E-21C5-375F-BF1F-C45EA76A244F}"/>
              </a:ext>
            </a:extLst>
          </p:cNvPr>
          <p:cNvSpPr txBox="1"/>
          <p:nvPr/>
        </p:nvSpPr>
        <p:spPr>
          <a:xfrm>
            <a:off x="275420" y="8367441"/>
            <a:ext cx="1717534" cy="246221"/>
          </a:xfrm>
          <a:prstGeom prst="rect">
            <a:avLst/>
          </a:prstGeom>
          <a:noFill/>
        </p:spPr>
        <p:txBody>
          <a:bodyPr wrap="square" rtlCol="0">
            <a:spAutoFit/>
          </a:bodyPr>
          <a:lstStyle/>
          <a:p>
            <a:r>
              <a:rPr lang="en-US" sz="1000" dirty="0"/>
              <a:t>Environmental Consultant</a:t>
            </a:r>
            <a:endParaRPr lang="en-GB" sz="1000" dirty="0"/>
          </a:p>
        </p:txBody>
      </p:sp>
      <p:sp>
        <p:nvSpPr>
          <p:cNvPr id="42" name="TextBox 41">
            <a:extLst>
              <a:ext uri="{FF2B5EF4-FFF2-40B4-BE49-F238E27FC236}">
                <a16:creationId xmlns:a16="http://schemas.microsoft.com/office/drawing/2014/main" id="{DF724986-CB11-F1B9-BBDB-27EB70FB429F}"/>
              </a:ext>
            </a:extLst>
          </p:cNvPr>
          <p:cNvSpPr txBox="1"/>
          <p:nvPr/>
        </p:nvSpPr>
        <p:spPr>
          <a:xfrm>
            <a:off x="5043616" y="8520769"/>
            <a:ext cx="1717534" cy="246221"/>
          </a:xfrm>
          <a:prstGeom prst="rect">
            <a:avLst/>
          </a:prstGeom>
          <a:noFill/>
        </p:spPr>
        <p:txBody>
          <a:bodyPr wrap="square" rtlCol="0">
            <a:spAutoFit/>
          </a:bodyPr>
          <a:lstStyle/>
          <a:p>
            <a:r>
              <a:rPr lang="en-US" sz="1000" dirty="0"/>
              <a:t>Junior Land Consultant</a:t>
            </a:r>
            <a:endParaRPr lang="en-GB" sz="1000" dirty="0"/>
          </a:p>
        </p:txBody>
      </p:sp>
      <p:sp>
        <p:nvSpPr>
          <p:cNvPr id="43" name="Rectangle 42">
            <a:extLst>
              <a:ext uri="{FF2B5EF4-FFF2-40B4-BE49-F238E27FC236}">
                <a16:creationId xmlns:a16="http://schemas.microsoft.com/office/drawing/2014/main" id="{BD807B22-2083-3C8F-F152-C6EABFDDF3D5}"/>
              </a:ext>
            </a:extLst>
          </p:cNvPr>
          <p:cNvSpPr/>
          <p:nvPr/>
        </p:nvSpPr>
        <p:spPr>
          <a:xfrm>
            <a:off x="2093919" y="8271621"/>
            <a:ext cx="1858297" cy="17698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5D432E19-A263-CCA9-F264-0FBC3AF3FE8F}"/>
              </a:ext>
            </a:extLst>
          </p:cNvPr>
          <p:cNvSpPr/>
          <p:nvPr/>
        </p:nvSpPr>
        <p:spPr>
          <a:xfrm>
            <a:off x="2090975" y="8768233"/>
            <a:ext cx="1217304" cy="17698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0910EBD7-ED0C-7D8A-FEF1-033A1BBDC5D5}"/>
              </a:ext>
            </a:extLst>
          </p:cNvPr>
          <p:cNvSpPr/>
          <p:nvPr/>
        </p:nvSpPr>
        <p:spPr>
          <a:xfrm>
            <a:off x="2090975" y="9335507"/>
            <a:ext cx="759093" cy="17698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4D8D509B-EDAD-B49C-7F68-A23F32083465}"/>
              </a:ext>
            </a:extLst>
          </p:cNvPr>
          <p:cNvSpPr/>
          <p:nvPr/>
        </p:nvSpPr>
        <p:spPr>
          <a:xfrm>
            <a:off x="2090975" y="9851362"/>
            <a:ext cx="558240" cy="17698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37D91C3F-A7CC-B383-F3A3-61F265FDDF1F}"/>
              </a:ext>
            </a:extLst>
          </p:cNvPr>
          <p:cNvSpPr txBox="1"/>
          <p:nvPr/>
        </p:nvSpPr>
        <p:spPr>
          <a:xfrm>
            <a:off x="3917277" y="8237000"/>
            <a:ext cx="849385" cy="246221"/>
          </a:xfrm>
          <a:prstGeom prst="rect">
            <a:avLst/>
          </a:prstGeom>
          <a:noFill/>
        </p:spPr>
        <p:txBody>
          <a:bodyPr wrap="square" rtlCol="0">
            <a:spAutoFit/>
          </a:bodyPr>
          <a:lstStyle/>
          <a:p>
            <a:r>
              <a:rPr lang="en-US" sz="1000" dirty="0"/>
              <a:t>1400</a:t>
            </a:r>
            <a:endParaRPr lang="en-GB" sz="1000" dirty="0"/>
          </a:p>
        </p:txBody>
      </p:sp>
      <p:sp>
        <p:nvSpPr>
          <p:cNvPr id="52" name="TextBox 51">
            <a:extLst>
              <a:ext uri="{FF2B5EF4-FFF2-40B4-BE49-F238E27FC236}">
                <a16:creationId xmlns:a16="http://schemas.microsoft.com/office/drawing/2014/main" id="{B00BF388-21B5-0456-1D6F-C613AA0E0840}"/>
              </a:ext>
            </a:extLst>
          </p:cNvPr>
          <p:cNvSpPr txBox="1"/>
          <p:nvPr/>
        </p:nvSpPr>
        <p:spPr>
          <a:xfrm>
            <a:off x="3303362" y="8726401"/>
            <a:ext cx="849385" cy="246221"/>
          </a:xfrm>
          <a:prstGeom prst="rect">
            <a:avLst/>
          </a:prstGeom>
          <a:noFill/>
        </p:spPr>
        <p:txBody>
          <a:bodyPr wrap="square" rtlCol="0">
            <a:spAutoFit/>
          </a:bodyPr>
          <a:lstStyle/>
          <a:p>
            <a:r>
              <a:rPr lang="en-US" sz="1000" dirty="0"/>
              <a:t>650</a:t>
            </a:r>
            <a:endParaRPr lang="en-GB" sz="1000" dirty="0"/>
          </a:p>
        </p:txBody>
      </p:sp>
      <p:sp>
        <p:nvSpPr>
          <p:cNvPr id="54" name="TextBox 53">
            <a:extLst>
              <a:ext uri="{FF2B5EF4-FFF2-40B4-BE49-F238E27FC236}">
                <a16:creationId xmlns:a16="http://schemas.microsoft.com/office/drawing/2014/main" id="{A3A8D55F-3A72-D738-410C-C64C686DE612}"/>
              </a:ext>
            </a:extLst>
          </p:cNvPr>
          <p:cNvSpPr txBox="1"/>
          <p:nvPr/>
        </p:nvSpPr>
        <p:spPr>
          <a:xfrm>
            <a:off x="2850068" y="9284761"/>
            <a:ext cx="849385" cy="246221"/>
          </a:xfrm>
          <a:prstGeom prst="rect">
            <a:avLst/>
          </a:prstGeom>
          <a:noFill/>
        </p:spPr>
        <p:txBody>
          <a:bodyPr wrap="square" rtlCol="0">
            <a:spAutoFit/>
          </a:bodyPr>
          <a:lstStyle/>
          <a:p>
            <a:r>
              <a:rPr lang="en-US" sz="1000" dirty="0"/>
              <a:t>380</a:t>
            </a:r>
            <a:endParaRPr lang="en-GB" sz="1000" dirty="0"/>
          </a:p>
        </p:txBody>
      </p:sp>
      <p:sp>
        <p:nvSpPr>
          <p:cNvPr id="56" name="TextBox 55">
            <a:extLst>
              <a:ext uri="{FF2B5EF4-FFF2-40B4-BE49-F238E27FC236}">
                <a16:creationId xmlns:a16="http://schemas.microsoft.com/office/drawing/2014/main" id="{503E6965-4C14-38F6-1574-A5BF924E310B}"/>
              </a:ext>
            </a:extLst>
          </p:cNvPr>
          <p:cNvSpPr txBox="1"/>
          <p:nvPr/>
        </p:nvSpPr>
        <p:spPr>
          <a:xfrm>
            <a:off x="2680835" y="9802533"/>
            <a:ext cx="759093" cy="261610"/>
          </a:xfrm>
          <a:prstGeom prst="rect">
            <a:avLst/>
          </a:prstGeom>
          <a:noFill/>
        </p:spPr>
        <p:txBody>
          <a:bodyPr wrap="square" rtlCol="0">
            <a:spAutoFit/>
          </a:bodyPr>
          <a:lstStyle/>
          <a:p>
            <a:r>
              <a:rPr lang="en-US" sz="1050" dirty="0"/>
              <a:t>300</a:t>
            </a:r>
            <a:endParaRPr lang="en-GB" sz="1050" dirty="0"/>
          </a:p>
        </p:txBody>
      </p:sp>
      <p:sp>
        <p:nvSpPr>
          <p:cNvPr id="58" name="TextBox 57">
            <a:extLst>
              <a:ext uri="{FF2B5EF4-FFF2-40B4-BE49-F238E27FC236}">
                <a16:creationId xmlns:a16="http://schemas.microsoft.com/office/drawing/2014/main" id="{6E365147-A5C8-2103-A382-0E9BB79E1E81}"/>
              </a:ext>
            </a:extLst>
          </p:cNvPr>
          <p:cNvSpPr txBox="1"/>
          <p:nvPr/>
        </p:nvSpPr>
        <p:spPr>
          <a:xfrm>
            <a:off x="22714" y="8589519"/>
            <a:ext cx="2010523" cy="3631763"/>
          </a:xfrm>
          <a:prstGeom prst="rect">
            <a:avLst/>
          </a:prstGeom>
          <a:noFill/>
        </p:spPr>
        <p:txBody>
          <a:bodyPr wrap="square" rtlCol="0">
            <a:spAutoFit/>
          </a:bodyPr>
          <a:lstStyle/>
          <a:p>
            <a:r>
              <a:rPr lang="en-US" sz="1000" dirty="0"/>
              <a:t>Theo studied geography at the University of Exeter before completing a MSc in Sustainability and Management at the University of Bath  Theo’s role at WSP involves coordinating Environmental Impact Assessments (EIAs). He works alongside ecologists and archaeologists to assess the environmental impact of a new construction project. This may include impacts on habitats, biodiversity, soil and water.</a:t>
            </a:r>
          </a:p>
          <a:p>
            <a:endParaRPr lang="en-US" sz="1000" dirty="0"/>
          </a:p>
          <a:p>
            <a:r>
              <a:rPr lang="en-US" sz="1000" dirty="0"/>
              <a:t>Theo chose to study geography because of the depth and breadth of the subject, and because it allows you to develop a range of skills. Understanding how people and the environment interact is key to his job today. </a:t>
            </a:r>
          </a:p>
          <a:p>
            <a:endParaRPr lang="en-GB" sz="1000" dirty="0"/>
          </a:p>
        </p:txBody>
      </p:sp>
      <p:sp>
        <p:nvSpPr>
          <p:cNvPr id="60" name="TextBox 59">
            <a:extLst>
              <a:ext uri="{FF2B5EF4-FFF2-40B4-BE49-F238E27FC236}">
                <a16:creationId xmlns:a16="http://schemas.microsoft.com/office/drawing/2014/main" id="{BA37958E-A4D1-52CA-0CDC-9F4C5AFA6F67}"/>
              </a:ext>
            </a:extLst>
          </p:cNvPr>
          <p:cNvSpPr txBox="1"/>
          <p:nvPr/>
        </p:nvSpPr>
        <p:spPr>
          <a:xfrm>
            <a:off x="4652316" y="8727359"/>
            <a:ext cx="2205684" cy="3323987"/>
          </a:xfrm>
          <a:prstGeom prst="rect">
            <a:avLst/>
          </a:prstGeom>
          <a:noFill/>
        </p:spPr>
        <p:txBody>
          <a:bodyPr wrap="square" rtlCol="0">
            <a:spAutoFit/>
          </a:bodyPr>
          <a:lstStyle/>
          <a:p>
            <a:r>
              <a:rPr lang="en-US" sz="1000" dirty="0"/>
              <a:t>Suha studied geography at Kings College London. </a:t>
            </a:r>
            <a:r>
              <a:rPr lang="en-GB" sz="1000" dirty="0"/>
              <a:t>Land Consultants are like detectives, they investigate who occupies specific areas of land to inform whether the land is suitable for the development of new infrastructure (such as roads, housing or renewable energy facilities). Suha’s work involves a mixture of desk based investigative work and in-person site visits. She uses a lot of GIS and digital mapping  in her work.  </a:t>
            </a:r>
          </a:p>
          <a:p>
            <a:endParaRPr lang="en-GB" sz="1000" dirty="0"/>
          </a:p>
          <a:p>
            <a:r>
              <a:rPr lang="en-GB" sz="1000" dirty="0"/>
              <a:t>Suha chose to study geography because she is interested in the environment, people and planet. These lots of variety in geography and these lots of opportunity to learn outside of the classroom.  </a:t>
            </a:r>
          </a:p>
        </p:txBody>
      </p:sp>
      <p:sp>
        <p:nvSpPr>
          <p:cNvPr id="63" name="TextBox 62">
            <a:extLst>
              <a:ext uri="{FF2B5EF4-FFF2-40B4-BE49-F238E27FC236}">
                <a16:creationId xmlns:a16="http://schemas.microsoft.com/office/drawing/2014/main" id="{4F7BD855-B9C0-7DBA-8232-3810BC62367C}"/>
              </a:ext>
            </a:extLst>
          </p:cNvPr>
          <p:cNvSpPr txBox="1"/>
          <p:nvPr/>
        </p:nvSpPr>
        <p:spPr>
          <a:xfrm>
            <a:off x="1833843" y="10625740"/>
            <a:ext cx="1432772" cy="1261884"/>
          </a:xfrm>
          <a:prstGeom prst="rect">
            <a:avLst/>
          </a:prstGeom>
          <a:noFill/>
        </p:spPr>
        <p:txBody>
          <a:bodyPr wrap="square" rtlCol="0">
            <a:spAutoFit/>
          </a:bodyPr>
          <a:lstStyle/>
          <a:p>
            <a:pPr algn="ctr"/>
            <a:r>
              <a:rPr lang="en-US" sz="1400" dirty="0"/>
              <a:t>£33,000 </a:t>
            </a:r>
            <a:br>
              <a:rPr lang="en-US" sz="1400" dirty="0"/>
            </a:br>
            <a:r>
              <a:rPr lang="en-US" sz="1400" dirty="0"/>
              <a:t>per year </a:t>
            </a:r>
            <a:br>
              <a:rPr lang="en-US" sz="1400" dirty="0"/>
            </a:br>
            <a:r>
              <a:rPr lang="en-US" sz="1200" dirty="0"/>
              <a:t>Average salary of an early career Environmental Consultant</a:t>
            </a:r>
            <a:endParaRPr lang="en-GB" sz="1400" dirty="0"/>
          </a:p>
        </p:txBody>
      </p:sp>
      <p:sp>
        <p:nvSpPr>
          <p:cNvPr id="65" name="TextBox 64">
            <a:extLst>
              <a:ext uri="{FF2B5EF4-FFF2-40B4-BE49-F238E27FC236}">
                <a16:creationId xmlns:a16="http://schemas.microsoft.com/office/drawing/2014/main" id="{CB6CB041-7F6A-5D56-8AAE-131A42C55127}"/>
              </a:ext>
            </a:extLst>
          </p:cNvPr>
          <p:cNvSpPr txBox="1"/>
          <p:nvPr/>
        </p:nvSpPr>
        <p:spPr>
          <a:xfrm>
            <a:off x="3413010" y="10643153"/>
            <a:ext cx="1211467" cy="1077218"/>
          </a:xfrm>
          <a:prstGeom prst="rect">
            <a:avLst/>
          </a:prstGeom>
          <a:noFill/>
        </p:spPr>
        <p:txBody>
          <a:bodyPr wrap="square" rtlCol="0">
            <a:spAutoFit/>
          </a:bodyPr>
          <a:lstStyle/>
          <a:p>
            <a:pPr algn="ctr"/>
            <a:r>
              <a:rPr lang="en-US" sz="1400" dirty="0"/>
              <a:t>£22,000</a:t>
            </a:r>
            <a:br>
              <a:rPr lang="en-US" sz="1400" dirty="0"/>
            </a:br>
            <a:r>
              <a:rPr lang="en-US" sz="1400" dirty="0"/>
              <a:t> per year</a:t>
            </a:r>
          </a:p>
          <a:p>
            <a:pPr algn="ctr"/>
            <a:r>
              <a:rPr lang="en-US" sz="1200" dirty="0"/>
              <a:t>Average salary of Junior Land Use Consultant</a:t>
            </a:r>
            <a:endParaRPr lang="en-GB" sz="1200" dirty="0"/>
          </a:p>
        </p:txBody>
      </p:sp>
      <p:sp>
        <p:nvSpPr>
          <p:cNvPr id="67" name="TextBox 66">
            <a:extLst>
              <a:ext uri="{FF2B5EF4-FFF2-40B4-BE49-F238E27FC236}">
                <a16:creationId xmlns:a16="http://schemas.microsoft.com/office/drawing/2014/main" id="{FD7FB21A-17ED-FB88-2463-E8C16AEA7B9E}"/>
              </a:ext>
            </a:extLst>
          </p:cNvPr>
          <p:cNvSpPr txBox="1"/>
          <p:nvPr/>
        </p:nvSpPr>
        <p:spPr>
          <a:xfrm>
            <a:off x="340003" y="5741011"/>
            <a:ext cx="2779807" cy="738664"/>
          </a:xfrm>
          <a:prstGeom prst="rect">
            <a:avLst/>
          </a:prstGeom>
          <a:noFill/>
        </p:spPr>
        <p:txBody>
          <a:bodyPr wrap="square" rtlCol="0">
            <a:spAutoFit/>
          </a:bodyPr>
          <a:lstStyle/>
          <a:p>
            <a:pPr algn="ctr"/>
            <a:r>
              <a:rPr lang="en-US" sz="1400" dirty="0"/>
              <a:t>Average Salary of a Chartered Quantity Surveyor is  £43,000 </a:t>
            </a:r>
            <a:br>
              <a:rPr lang="en-US" sz="1400" dirty="0"/>
            </a:br>
            <a:r>
              <a:rPr lang="en-US" sz="1400" dirty="0"/>
              <a:t>per year</a:t>
            </a:r>
            <a:endParaRPr lang="en-GB" sz="1400" dirty="0"/>
          </a:p>
        </p:txBody>
      </p:sp>
      <p:sp>
        <p:nvSpPr>
          <p:cNvPr id="69" name="TextBox 68">
            <a:extLst>
              <a:ext uri="{FF2B5EF4-FFF2-40B4-BE49-F238E27FC236}">
                <a16:creationId xmlns:a16="http://schemas.microsoft.com/office/drawing/2014/main" id="{A62D52AE-962C-3579-C581-EB6E2FE03EB1}"/>
              </a:ext>
            </a:extLst>
          </p:cNvPr>
          <p:cNvSpPr txBox="1"/>
          <p:nvPr/>
        </p:nvSpPr>
        <p:spPr>
          <a:xfrm>
            <a:off x="3672332" y="5711930"/>
            <a:ext cx="2852631" cy="738664"/>
          </a:xfrm>
          <a:prstGeom prst="rect">
            <a:avLst/>
          </a:prstGeom>
          <a:noFill/>
        </p:spPr>
        <p:txBody>
          <a:bodyPr wrap="square" rtlCol="0">
            <a:spAutoFit/>
          </a:bodyPr>
          <a:lstStyle/>
          <a:p>
            <a:pPr algn="ctr"/>
            <a:r>
              <a:rPr lang="en-US" sz="1400" dirty="0"/>
              <a:t>Average Salary of an Associate Quantity Surveyor is £63,000</a:t>
            </a:r>
            <a:br>
              <a:rPr lang="en-US" sz="1400" dirty="0"/>
            </a:br>
            <a:r>
              <a:rPr lang="en-US" sz="1400" dirty="0"/>
              <a:t> per year</a:t>
            </a:r>
            <a:endParaRPr lang="en-GB" sz="1400" dirty="0"/>
          </a:p>
        </p:txBody>
      </p:sp>
      <p:sp>
        <p:nvSpPr>
          <p:cNvPr id="76" name="TextBox 75">
            <a:extLst>
              <a:ext uri="{FF2B5EF4-FFF2-40B4-BE49-F238E27FC236}">
                <a16:creationId xmlns:a16="http://schemas.microsoft.com/office/drawing/2014/main" id="{F36BE525-499E-5A91-89CF-261AC568390C}"/>
              </a:ext>
            </a:extLst>
          </p:cNvPr>
          <p:cNvSpPr txBox="1"/>
          <p:nvPr/>
        </p:nvSpPr>
        <p:spPr>
          <a:xfrm>
            <a:off x="3355999" y="3180303"/>
            <a:ext cx="3472608" cy="2708434"/>
          </a:xfrm>
          <a:prstGeom prst="rect">
            <a:avLst/>
          </a:prstGeom>
          <a:noFill/>
        </p:spPr>
        <p:txBody>
          <a:bodyPr wrap="square" rtlCol="0">
            <a:spAutoFit/>
          </a:bodyPr>
          <a:lstStyle/>
          <a:p>
            <a:r>
              <a:rPr lang="en-US" sz="1000" dirty="0"/>
              <a:t>Lauren studied Geography the University of Brighton. She then completed a Master’s in Quantity Surveying at the University of the Built Environment. </a:t>
            </a:r>
          </a:p>
          <a:p>
            <a:endParaRPr lang="en-US" sz="1000" dirty="0"/>
          </a:p>
          <a:p>
            <a:r>
              <a:rPr lang="en-US" sz="1000" dirty="0"/>
              <a:t>Lauren works with architects and engineers to examine whether a project is affordable and can be delivered on budget. Being a Quantity Surveyor involves a mix of desk-based work and visiting construction sites see how projects are progressing. Sustainability is a big part of her job, and her role involves helping to reduce the carbon impact of the different  projects she works on. </a:t>
            </a:r>
          </a:p>
          <a:p>
            <a:endParaRPr lang="en-US" sz="1000" dirty="0"/>
          </a:p>
          <a:p>
            <a:r>
              <a:rPr lang="en-US" sz="1000" dirty="0"/>
              <a:t>Lauren chose geography because she knew it would give her skills like critical thinking and problem solving, and a general understanding of how the work worlds, which she knew would be helpful for any careers she wanted to go into. </a:t>
            </a:r>
            <a:endParaRPr lang="en-GB" sz="1000" dirty="0"/>
          </a:p>
        </p:txBody>
      </p:sp>
      <p:cxnSp>
        <p:nvCxnSpPr>
          <p:cNvPr id="80" name="Straight Connector 79">
            <a:extLst>
              <a:ext uri="{FF2B5EF4-FFF2-40B4-BE49-F238E27FC236}">
                <a16:creationId xmlns:a16="http://schemas.microsoft.com/office/drawing/2014/main" id="{A3D85623-7234-484D-A7AA-DAA548D9FC0B}"/>
              </a:ext>
            </a:extLst>
          </p:cNvPr>
          <p:cNvCxnSpPr>
            <a:cxnSpLocks/>
          </p:cNvCxnSpPr>
          <p:nvPr/>
        </p:nvCxnSpPr>
        <p:spPr>
          <a:xfrm>
            <a:off x="3355998" y="1372060"/>
            <a:ext cx="0" cy="5071826"/>
          </a:xfrm>
          <a:prstGeom prst="line">
            <a:avLst/>
          </a:prstGeom>
          <a:ln w="3175">
            <a:prstDash val="dash"/>
          </a:ln>
        </p:spPr>
        <p:style>
          <a:lnRef idx="2">
            <a:schemeClr val="dk1"/>
          </a:lnRef>
          <a:fillRef idx="0">
            <a:schemeClr val="dk1"/>
          </a:fillRef>
          <a:effectRef idx="1">
            <a:schemeClr val="dk1"/>
          </a:effectRef>
          <a:fontRef idx="minor">
            <a:schemeClr val="tx1"/>
          </a:fontRef>
        </p:style>
      </p:cxnSp>
      <p:sp>
        <p:nvSpPr>
          <p:cNvPr id="85" name="TextBox 84">
            <a:extLst>
              <a:ext uri="{FF2B5EF4-FFF2-40B4-BE49-F238E27FC236}">
                <a16:creationId xmlns:a16="http://schemas.microsoft.com/office/drawing/2014/main" id="{DBA05ABF-4A4F-BE65-EDED-F08AA71E364E}"/>
              </a:ext>
            </a:extLst>
          </p:cNvPr>
          <p:cNvSpPr txBox="1"/>
          <p:nvPr/>
        </p:nvSpPr>
        <p:spPr>
          <a:xfrm>
            <a:off x="3842973" y="9321214"/>
            <a:ext cx="755757" cy="707886"/>
          </a:xfrm>
          <a:prstGeom prst="rect">
            <a:avLst/>
          </a:prstGeom>
          <a:noFill/>
        </p:spPr>
        <p:txBody>
          <a:bodyPr wrap="square" rtlCol="0">
            <a:spAutoFit/>
          </a:bodyPr>
          <a:lstStyle/>
          <a:p>
            <a:r>
              <a:rPr lang="en-US" sz="1000" i="1" dirty="0"/>
              <a:t>Numbers indicated number of people</a:t>
            </a:r>
            <a:endParaRPr lang="en-GB" sz="1000" i="1" dirty="0"/>
          </a:p>
        </p:txBody>
      </p:sp>
      <p:sp>
        <p:nvSpPr>
          <p:cNvPr id="3" name="TextBox 2">
            <a:extLst>
              <a:ext uri="{FF2B5EF4-FFF2-40B4-BE49-F238E27FC236}">
                <a16:creationId xmlns:a16="http://schemas.microsoft.com/office/drawing/2014/main" id="{622A4DB0-000B-6550-49BC-C110992CEFF0}"/>
              </a:ext>
            </a:extLst>
          </p:cNvPr>
          <p:cNvSpPr txBox="1"/>
          <p:nvPr/>
        </p:nvSpPr>
        <p:spPr>
          <a:xfrm>
            <a:off x="29395" y="27528"/>
            <a:ext cx="742950" cy="369332"/>
          </a:xfrm>
          <a:prstGeom prst="rect">
            <a:avLst/>
          </a:prstGeom>
          <a:noFill/>
        </p:spPr>
        <p:txBody>
          <a:bodyPr wrap="square" rtlCol="0">
            <a:spAutoFit/>
          </a:bodyPr>
          <a:lstStyle/>
          <a:p>
            <a:r>
              <a:rPr lang="en-US" dirty="0"/>
              <a:t>2</a:t>
            </a:r>
            <a:endParaRPr lang="en-GB" dirty="0"/>
          </a:p>
        </p:txBody>
      </p:sp>
      <p:sp>
        <p:nvSpPr>
          <p:cNvPr id="2" name="TextBox 1">
            <a:extLst>
              <a:ext uri="{FF2B5EF4-FFF2-40B4-BE49-F238E27FC236}">
                <a16:creationId xmlns:a16="http://schemas.microsoft.com/office/drawing/2014/main" id="{7DBA1F63-71B1-D027-F895-0F1E8B4749A7}"/>
              </a:ext>
            </a:extLst>
          </p:cNvPr>
          <p:cNvSpPr txBox="1"/>
          <p:nvPr/>
        </p:nvSpPr>
        <p:spPr>
          <a:xfrm>
            <a:off x="64871" y="11978211"/>
            <a:ext cx="4462065" cy="246221"/>
          </a:xfrm>
          <a:prstGeom prst="rect">
            <a:avLst/>
          </a:prstGeom>
          <a:noFill/>
        </p:spPr>
        <p:txBody>
          <a:bodyPr wrap="square" rtlCol="0">
            <a:spAutoFit/>
          </a:bodyPr>
          <a:lstStyle/>
          <a:p>
            <a:r>
              <a:rPr lang="en-US" sz="1000" dirty="0"/>
              <a:t>Salary data: Glassdoor, accessed September 2026</a:t>
            </a:r>
            <a:endParaRPr lang="en-GB" sz="1000" dirty="0"/>
          </a:p>
        </p:txBody>
      </p:sp>
    </p:spTree>
    <p:extLst>
      <p:ext uri="{BB962C8B-B14F-4D97-AF65-F5344CB8AC3E}">
        <p14:creationId xmlns:p14="http://schemas.microsoft.com/office/powerpoint/2010/main" val="3270084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C139C462-D709-F18F-BC06-8263E79068D0}"/>
              </a:ext>
            </a:extLst>
          </p:cNvPr>
          <p:cNvGrpSpPr/>
          <p:nvPr/>
        </p:nvGrpSpPr>
        <p:grpSpPr>
          <a:xfrm>
            <a:off x="331141" y="3295714"/>
            <a:ext cx="1822557" cy="1822557"/>
            <a:chOff x="101825" y="1681638"/>
            <a:chExt cx="1822557" cy="1822557"/>
          </a:xfrm>
        </p:grpSpPr>
        <p:pic>
          <p:nvPicPr>
            <p:cNvPr id="39" name="Picture 38">
              <a:extLst>
                <a:ext uri="{FF2B5EF4-FFF2-40B4-BE49-F238E27FC236}">
                  <a16:creationId xmlns:a16="http://schemas.microsoft.com/office/drawing/2014/main" id="{1FC40AC5-1C93-901E-441D-3FD889C7624F}"/>
                </a:ext>
              </a:extLst>
            </p:cNvPr>
            <p:cNvPicPr>
              <a:picLocks noChangeAspect="1"/>
            </p:cNvPicPr>
            <p:nvPr/>
          </p:nvPicPr>
          <p:blipFill>
            <a:blip r:embed="rId2"/>
            <a:stretch>
              <a:fillRect/>
            </a:stretch>
          </p:blipFill>
          <p:spPr>
            <a:xfrm>
              <a:off x="101825" y="1681638"/>
              <a:ext cx="1822557" cy="1822557"/>
            </a:xfrm>
            <a:prstGeom prst="rect">
              <a:avLst/>
            </a:prstGeom>
          </p:spPr>
        </p:pic>
        <p:sp>
          <p:nvSpPr>
            <p:cNvPr id="40" name="Oval 39">
              <a:extLst>
                <a:ext uri="{FF2B5EF4-FFF2-40B4-BE49-F238E27FC236}">
                  <a16:creationId xmlns:a16="http://schemas.microsoft.com/office/drawing/2014/main" id="{B62B7F7A-6534-2020-5417-312ECA6C4A08}"/>
                </a:ext>
              </a:extLst>
            </p:cNvPr>
            <p:cNvSpPr/>
            <p:nvPr/>
          </p:nvSpPr>
          <p:spPr>
            <a:xfrm>
              <a:off x="1323872" y="2990457"/>
              <a:ext cx="111760" cy="120807"/>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 name="Picture 4">
            <a:extLst>
              <a:ext uri="{FF2B5EF4-FFF2-40B4-BE49-F238E27FC236}">
                <a16:creationId xmlns:a16="http://schemas.microsoft.com/office/drawing/2014/main" id="{BF57F80A-0983-5230-B77B-B41B4A6126A2}"/>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271247" y="172122"/>
            <a:ext cx="1425032" cy="1010018"/>
          </a:xfrm>
          <a:prstGeom prst="rect">
            <a:avLst/>
          </a:prstGeom>
        </p:spPr>
      </p:pic>
      <p:sp>
        <p:nvSpPr>
          <p:cNvPr id="7" name="TextBox 6">
            <a:extLst>
              <a:ext uri="{FF2B5EF4-FFF2-40B4-BE49-F238E27FC236}">
                <a16:creationId xmlns:a16="http://schemas.microsoft.com/office/drawing/2014/main" id="{016E7753-7B0A-E34C-B07F-D3A9DA92A1B9}"/>
              </a:ext>
            </a:extLst>
          </p:cNvPr>
          <p:cNvSpPr txBox="1"/>
          <p:nvPr/>
        </p:nvSpPr>
        <p:spPr>
          <a:xfrm>
            <a:off x="121934" y="290827"/>
            <a:ext cx="4437529" cy="584775"/>
          </a:xfrm>
          <a:prstGeom prst="rect">
            <a:avLst/>
          </a:prstGeom>
          <a:noFill/>
        </p:spPr>
        <p:txBody>
          <a:bodyPr wrap="square" rtlCol="0">
            <a:spAutoFit/>
          </a:bodyPr>
          <a:lstStyle/>
          <a:p>
            <a:r>
              <a:rPr lang="en-US" sz="3200" dirty="0"/>
              <a:t>Student Activity</a:t>
            </a:r>
            <a:endParaRPr lang="en-GB" sz="3200" dirty="0"/>
          </a:p>
        </p:txBody>
      </p:sp>
      <p:sp>
        <p:nvSpPr>
          <p:cNvPr id="8" name="TextBox 7">
            <a:extLst>
              <a:ext uri="{FF2B5EF4-FFF2-40B4-BE49-F238E27FC236}">
                <a16:creationId xmlns:a16="http://schemas.microsoft.com/office/drawing/2014/main" id="{1AFCB5AD-469E-6ADA-D2DE-84054F56EB05}"/>
              </a:ext>
            </a:extLst>
          </p:cNvPr>
          <p:cNvSpPr txBox="1"/>
          <p:nvPr/>
        </p:nvSpPr>
        <p:spPr>
          <a:xfrm>
            <a:off x="112407" y="2161785"/>
            <a:ext cx="6534558" cy="523220"/>
          </a:xfrm>
          <a:prstGeom prst="rect">
            <a:avLst/>
          </a:prstGeom>
          <a:noFill/>
        </p:spPr>
        <p:txBody>
          <a:bodyPr wrap="square" rtlCol="0">
            <a:spAutoFit/>
          </a:bodyPr>
          <a:lstStyle/>
          <a:p>
            <a:r>
              <a:rPr lang="en-US" sz="1400" dirty="0"/>
              <a:t>1a. Describe the site of  Newport Leisure Centre, including key human and physical features of the surrounding environment </a:t>
            </a:r>
          </a:p>
        </p:txBody>
      </p:sp>
      <p:pic>
        <p:nvPicPr>
          <p:cNvPr id="3" name="Picture 2">
            <a:extLst>
              <a:ext uri="{FF2B5EF4-FFF2-40B4-BE49-F238E27FC236}">
                <a16:creationId xmlns:a16="http://schemas.microsoft.com/office/drawing/2014/main" id="{52B950E7-FF85-805D-0244-4484E6895205}"/>
              </a:ext>
            </a:extLst>
          </p:cNvPr>
          <p:cNvPicPr>
            <a:picLocks noChangeAspect="1"/>
          </p:cNvPicPr>
          <p:nvPr/>
        </p:nvPicPr>
        <p:blipFill>
          <a:blip r:embed="rId4"/>
          <a:stretch>
            <a:fillRect/>
          </a:stretch>
        </p:blipFill>
        <p:spPr>
          <a:xfrm>
            <a:off x="2729491" y="2761370"/>
            <a:ext cx="2971800" cy="2066431"/>
          </a:xfrm>
          <a:prstGeom prst="rect">
            <a:avLst/>
          </a:prstGeom>
        </p:spPr>
      </p:pic>
      <p:sp>
        <p:nvSpPr>
          <p:cNvPr id="4" name="TextBox 3">
            <a:extLst>
              <a:ext uri="{FF2B5EF4-FFF2-40B4-BE49-F238E27FC236}">
                <a16:creationId xmlns:a16="http://schemas.microsoft.com/office/drawing/2014/main" id="{C1CB0161-04AC-37A2-EA3D-BF49BC330E5B}"/>
              </a:ext>
            </a:extLst>
          </p:cNvPr>
          <p:cNvSpPr txBox="1"/>
          <p:nvPr/>
        </p:nvSpPr>
        <p:spPr>
          <a:xfrm>
            <a:off x="2729491" y="4624592"/>
            <a:ext cx="792201" cy="215444"/>
          </a:xfrm>
          <a:prstGeom prst="rect">
            <a:avLst/>
          </a:prstGeom>
          <a:solidFill>
            <a:schemeClr val="bg1"/>
          </a:solidFill>
        </p:spPr>
        <p:txBody>
          <a:bodyPr wrap="square" rtlCol="0">
            <a:spAutoFit/>
          </a:bodyPr>
          <a:lstStyle/>
          <a:p>
            <a:r>
              <a:rPr lang="en-US" sz="800" dirty="0"/>
              <a:t>Credit: Esri</a:t>
            </a:r>
            <a:endParaRPr lang="en-GB" sz="800" dirty="0"/>
          </a:p>
        </p:txBody>
      </p:sp>
      <p:sp>
        <p:nvSpPr>
          <p:cNvPr id="9" name="TextBox 8">
            <a:extLst>
              <a:ext uri="{FF2B5EF4-FFF2-40B4-BE49-F238E27FC236}">
                <a16:creationId xmlns:a16="http://schemas.microsoft.com/office/drawing/2014/main" id="{FB6B97C4-24E1-E366-93DB-FBDDFB9D63F4}"/>
              </a:ext>
            </a:extLst>
          </p:cNvPr>
          <p:cNvSpPr txBox="1"/>
          <p:nvPr/>
        </p:nvSpPr>
        <p:spPr>
          <a:xfrm>
            <a:off x="5701291" y="2761370"/>
            <a:ext cx="1031459" cy="369332"/>
          </a:xfrm>
          <a:prstGeom prst="rect">
            <a:avLst/>
          </a:prstGeom>
          <a:noFill/>
        </p:spPr>
        <p:txBody>
          <a:bodyPr wrap="square" rtlCol="0">
            <a:spAutoFit/>
          </a:bodyPr>
          <a:lstStyle/>
          <a:p>
            <a:r>
              <a:rPr lang="en-US" sz="900" dirty="0"/>
              <a:t>Site of Newport Leisure Centre</a:t>
            </a:r>
            <a:endParaRPr lang="en-GB" sz="900" dirty="0"/>
          </a:p>
        </p:txBody>
      </p:sp>
      <p:sp>
        <p:nvSpPr>
          <p:cNvPr id="17" name="TextBox 16">
            <a:extLst>
              <a:ext uri="{FF2B5EF4-FFF2-40B4-BE49-F238E27FC236}">
                <a16:creationId xmlns:a16="http://schemas.microsoft.com/office/drawing/2014/main" id="{917A6454-262F-7D78-FFDD-4F5A7CBE1781}"/>
              </a:ext>
            </a:extLst>
          </p:cNvPr>
          <p:cNvSpPr txBox="1"/>
          <p:nvPr/>
        </p:nvSpPr>
        <p:spPr>
          <a:xfrm>
            <a:off x="1937291" y="3470356"/>
            <a:ext cx="792200" cy="307777"/>
          </a:xfrm>
          <a:prstGeom prst="rect">
            <a:avLst/>
          </a:prstGeom>
          <a:solidFill>
            <a:schemeClr val="bg1"/>
          </a:solidFill>
        </p:spPr>
        <p:txBody>
          <a:bodyPr wrap="square" rtlCol="0">
            <a:spAutoFit/>
          </a:bodyPr>
          <a:lstStyle/>
          <a:p>
            <a:pPr algn="ctr"/>
            <a:r>
              <a:rPr lang="en-US" sz="700" dirty="0"/>
              <a:t>Newport Central Library</a:t>
            </a:r>
            <a:endParaRPr lang="en-GB" sz="700" dirty="0"/>
          </a:p>
        </p:txBody>
      </p:sp>
      <p:sp>
        <p:nvSpPr>
          <p:cNvPr id="20" name="TextBox 19">
            <a:extLst>
              <a:ext uri="{FF2B5EF4-FFF2-40B4-BE49-F238E27FC236}">
                <a16:creationId xmlns:a16="http://schemas.microsoft.com/office/drawing/2014/main" id="{5865B419-103A-8FB0-F4BB-0E1F0AA4563B}"/>
              </a:ext>
            </a:extLst>
          </p:cNvPr>
          <p:cNvSpPr txBox="1"/>
          <p:nvPr/>
        </p:nvSpPr>
        <p:spPr>
          <a:xfrm>
            <a:off x="1822205" y="3899216"/>
            <a:ext cx="907286" cy="307777"/>
          </a:xfrm>
          <a:prstGeom prst="rect">
            <a:avLst/>
          </a:prstGeom>
          <a:solidFill>
            <a:schemeClr val="bg1"/>
          </a:solidFill>
        </p:spPr>
        <p:txBody>
          <a:bodyPr wrap="square" rtlCol="0">
            <a:spAutoFit/>
          </a:bodyPr>
          <a:lstStyle/>
          <a:p>
            <a:pPr algn="ctr"/>
            <a:r>
              <a:rPr lang="en-US" sz="700" dirty="0"/>
              <a:t>Kingsway Shopping Centre</a:t>
            </a:r>
            <a:endParaRPr lang="en-GB" sz="700" dirty="0"/>
          </a:p>
        </p:txBody>
      </p:sp>
      <p:sp>
        <p:nvSpPr>
          <p:cNvPr id="22" name="TextBox 21">
            <a:extLst>
              <a:ext uri="{FF2B5EF4-FFF2-40B4-BE49-F238E27FC236}">
                <a16:creationId xmlns:a16="http://schemas.microsoft.com/office/drawing/2014/main" id="{59610B54-DFC7-DEDF-77E6-ABA703D2C73C}"/>
              </a:ext>
            </a:extLst>
          </p:cNvPr>
          <p:cNvSpPr txBox="1"/>
          <p:nvPr/>
        </p:nvSpPr>
        <p:spPr>
          <a:xfrm rot="2094926">
            <a:off x="4834877" y="3530881"/>
            <a:ext cx="650932" cy="200055"/>
          </a:xfrm>
          <a:prstGeom prst="rect">
            <a:avLst/>
          </a:prstGeom>
          <a:solidFill>
            <a:schemeClr val="bg1"/>
          </a:solidFill>
        </p:spPr>
        <p:txBody>
          <a:bodyPr wrap="square" rtlCol="0">
            <a:spAutoFit/>
          </a:bodyPr>
          <a:lstStyle/>
          <a:p>
            <a:pPr algn="ctr"/>
            <a:r>
              <a:rPr lang="en-US" sz="700" dirty="0"/>
              <a:t>River Usk</a:t>
            </a:r>
            <a:endParaRPr lang="en-GB" sz="700" dirty="0"/>
          </a:p>
        </p:txBody>
      </p:sp>
      <p:sp>
        <p:nvSpPr>
          <p:cNvPr id="24" name="TextBox 23">
            <a:extLst>
              <a:ext uri="{FF2B5EF4-FFF2-40B4-BE49-F238E27FC236}">
                <a16:creationId xmlns:a16="http://schemas.microsoft.com/office/drawing/2014/main" id="{0331D6DF-D0BD-42DB-2554-A24BC8060899}"/>
              </a:ext>
            </a:extLst>
          </p:cNvPr>
          <p:cNvSpPr txBox="1"/>
          <p:nvPr/>
        </p:nvSpPr>
        <p:spPr>
          <a:xfrm>
            <a:off x="5746161" y="3873984"/>
            <a:ext cx="1102312" cy="507831"/>
          </a:xfrm>
          <a:prstGeom prst="rect">
            <a:avLst/>
          </a:prstGeom>
          <a:solidFill>
            <a:schemeClr val="bg1"/>
          </a:solidFill>
        </p:spPr>
        <p:txBody>
          <a:bodyPr wrap="square" rtlCol="0">
            <a:spAutoFit/>
          </a:bodyPr>
          <a:lstStyle/>
          <a:p>
            <a:pPr algn="ctr"/>
            <a:r>
              <a:rPr lang="en-US" sz="900" dirty="0"/>
              <a:t>University of South Wales Campus</a:t>
            </a:r>
            <a:endParaRPr lang="en-GB" sz="900" dirty="0"/>
          </a:p>
        </p:txBody>
      </p:sp>
      <p:cxnSp>
        <p:nvCxnSpPr>
          <p:cNvPr id="26" name="Straight Arrow Connector 25">
            <a:extLst>
              <a:ext uri="{FF2B5EF4-FFF2-40B4-BE49-F238E27FC236}">
                <a16:creationId xmlns:a16="http://schemas.microsoft.com/office/drawing/2014/main" id="{60EFB8DC-10B2-9265-99F1-BE4BCAC1BF0C}"/>
              </a:ext>
            </a:extLst>
          </p:cNvPr>
          <p:cNvCxnSpPr>
            <a:cxnSpLocks/>
          </p:cNvCxnSpPr>
          <p:nvPr/>
        </p:nvCxnSpPr>
        <p:spPr>
          <a:xfrm flipV="1">
            <a:off x="2607341" y="4025020"/>
            <a:ext cx="936786" cy="3163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7" name="Straight Arrow Connector 26">
            <a:extLst>
              <a:ext uri="{FF2B5EF4-FFF2-40B4-BE49-F238E27FC236}">
                <a16:creationId xmlns:a16="http://schemas.microsoft.com/office/drawing/2014/main" id="{A01E5609-044C-3F50-3441-74410476D4BC}"/>
              </a:ext>
            </a:extLst>
          </p:cNvPr>
          <p:cNvCxnSpPr>
            <a:cxnSpLocks/>
          </p:cNvCxnSpPr>
          <p:nvPr/>
        </p:nvCxnSpPr>
        <p:spPr>
          <a:xfrm>
            <a:off x="2607341" y="3605102"/>
            <a:ext cx="493295" cy="37983"/>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33" name="Straight Arrow Connector 32">
            <a:extLst>
              <a:ext uri="{FF2B5EF4-FFF2-40B4-BE49-F238E27FC236}">
                <a16:creationId xmlns:a16="http://schemas.microsoft.com/office/drawing/2014/main" id="{CD03B269-14B0-1A84-2E6E-078AF15B7922}"/>
              </a:ext>
            </a:extLst>
          </p:cNvPr>
          <p:cNvCxnSpPr>
            <a:cxnSpLocks/>
          </p:cNvCxnSpPr>
          <p:nvPr/>
        </p:nvCxnSpPr>
        <p:spPr>
          <a:xfrm flipH="1" flipV="1">
            <a:off x="4624269" y="3757502"/>
            <a:ext cx="1291757" cy="330572"/>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43" name="TextBox 42">
            <a:extLst>
              <a:ext uri="{FF2B5EF4-FFF2-40B4-BE49-F238E27FC236}">
                <a16:creationId xmlns:a16="http://schemas.microsoft.com/office/drawing/2014/main" id="{D7C03C48-8603-BCC2-4643-AD3508ECF7C9}"/>
              </a:ext>
            </a:extLst>
          </p:cNvPr>
          <p:cNvSpPr txBox="1"/>
          <p:nvPr/>
        </p:nvSpPr>
        <p:spPr>
          <a:xfrm>
            <a:off x="589147" y="2817783"/>
            <a:ext cx="1524000" cy="577081"/>
          </a:xfrm>
          <a:prstGeom prst="rect">
            <a:avLst/>
          </a:prstGeom>
          <a:solidFill>
            <a:schemeClr val="bg1"/>
          </a:solidFill>
        </p:spPr>
        <p:txBody>
          <a:bodyPr wrap="square" rtlCol="0">
            <a:spAutoFit/>
          </a:bodyPr>
          <a:lstStyle/>
          <a:p>
            <a:pPr algn="ctr"/>
            <a:r>
              <a:rPr lang="en-US" sz="1050" u="sng" dirty="0"/>
              <a:t>A map of Wales showing the location of Newport</a:t>
            </a:r>
            <a:endParaRPr lang="en-GB" sz="1050" u="sng" dirty="0"/>
          </a:p>
        </p:txBody>
      </p:sp>
      <p:cxnSp>
        <p:nvCxnSpPr>
          <p:cNvPr id="45" name="Straight Arrow Connector 44">
            <a:extLst>
              <a:ext uri="{FF2B5EF4-FFF2-40B4-BE49-F238E27FC236}">
                <a16:creationId xmlns:a16="http://schemas.microsoft.com/office/drawing/2014/main" id="{E2A1F4F5-5CF8-0D55-7E4C-BB8EE0299340}"/>
              </a:ext>
            </a:extLst>
          </p:cNvPr>
          <p:cNvCxnSpPr>
            <a:cxnSpLocks/>
          </p:cNvCxnSpPr>
          <p:nvPr/>
        </p:nvCxnSpPr>
        <p:spPr>
          <a:xfrm flipH="1">
            <a:off x="3964336" y="3071625"/>
            <a:ext cx="1781825" cy="530964"/>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52" name="TextBox 51">
            <a:extLst>
              <a:ext uri="{FF2B5EF4-FFF2-40B4-BE49-F238E27FC236}">
                <a16:creationId xmlns:a16="http://schemas.microsoft.com/office/drawing/2014/main" id="{05113625-A328-47B0-3BBA-E1E9005B22C7}"/>
              </a:ext>
            </a:extLst>
          </p:cNvPr>
          <p:cNvSpPr txBox="1"/>
          <p:nvPr/>
        </p:nvSpPr>
        <p:spPr>
          <a:xfrm>
            <a:off x="210305" y="7497584"/>
            <a:ext cx="6534558" cy="954107"/>
          </a:xfrm>
          <a:prstGeom prst="rect">
            <a:avLst/>
          </a:prstGeom>
          <a:noFill/>
        </p:spPr>
        <p:txBody>
          <a:bodyPr wrap="square" rtlCol="0">
            <a:spAutoFit/>
          </a:bodyPr>
          <a:lstStyle/>
          <a:p>
            <a:r>
              <a:rPr lang="en-US" sz="1400" dirty="0"/>
              <a:t>1b. Suggest one opportunity and one challenge of building on this site</a:t>
            </a:r>
            <a:br>
              <a:rPr lang="en-US" sz="1400" dirty="0"/>
            </a:br>
            <a:br>
              <a:rPr lang="en-US" sz="1400" dirty="0"/>
            </a:br>
            <a:r>
              <a:rPr lang="en-US" sz="1400" i="1" dirty="0"/>
              <a:t>Think about: renewable energy, community impact, green space, transport, air pollution</a:t>
            </a:r>
          </a:p>
        </p:txBody>
      </p:sp>
      <p:sp>
        <p:nvSpPr>
          <p:cNvPr id="54" name="TextBox 53">
            <a:extLst>
              <a:ext uri="{FF2B5EF4-FFF2-40B4-BE49-F238E27FC236}">
                <a16:creationId xmlns:a16="http://schemas.microsoft.com/office/drawing/2014/main" id="{953E2E55-64A4-8508-84CF-35054CD72F8E}"/>
              </a:ext>
            </a:extLst>
          </p:cNvPr>
          <p:cNvSpPr txBox="1"/>
          <p:nvPr/>
        </p:nvSpPr>
        <p:spPr>
          <a:xfrm>
            <a:off x="112407" y="5260914"/>
            <a:ext cx="6534558" cy="1519903"/>
          </a:xfrm>
          <a:prstGeom prst="rect">
            <a:avLst/>
          </a:prstGeom>
          <a:noFill/>
        </p:spPr>
        <p:txBody>
          <a:bodyPr wrap="square" rtlCol="0">
            <a:spAutoFit/>
          </a:bodyPr>
          <a:lstStyle/>
          <a:p>
            <a:pPr>
              <a:lnSpc>
                <a:spcPct val="200000"/>
              </a:lnSpc>
            </a:pPr>
            <a:r>
              <a:rPr lang="en-US" sz="1200" i="1" dirty="0"/>
              <a:t>………………………………………………………………………………………………………………………………………………………………………………………………………………………………………………………………………………………………………………………………………………………………………………………………………………………………………………………………………………………………………………………………………….</a:t>
            </a:r>
          </a:p>
        </p:txBody>
      </p:sp>
      <p:sp>
        <p:nvSpPr>
          <p:cNvPr id="56" name="TextBox 55">
            <a:extLst>
              <a:ext uri="{FF2B5EF4-FFF2-40B4-BE49-F238E27FC236}">
                <a16:creationId xmlns:a16="http://schemas.microsoft.com/office/drawing/2014/main" id="{C87C54B8-6B1D-327D-F1AE-B11FEAD1AB7D}"/>
              </a:ext>
            </a:extLst>
          </p:cNvPr>
          <p:cNvSpPr txBox="1"/>
          <p:nvPr/>
        </p:nvSpPr>
        <p:spPr>
          <a:xfrm>
            <a:off x="190627" y="8688945"/>
            <a:ext cx="6534558" cy="1519903"/>
          </a:xfrm>
          <a:prstGeom prst="rect">
            <a:avLst/>
          </a:prstGeom>
          <a:noFill/>
        </p:spPr>
        <p:txBody>
          <a:bodyPr wrap="square" rtlCol="0">
            <a:spAutoFit/>
          </a:bodyPr>
          <a:lstStyle/>
          <a:p>
            <a:pPr>
              <a:lnSpc>
                <a:spcPct val="200000"/>
              </a:lnSpc>
            </a:pPr>
            <a:r>
              <a:rPr lang="en-US" sz="1200" i="1" dirty="0"/>
              <a:t>………………………………………………………………………………………………………………………………………………………………………………………………………………………………………………………………………………………………………………………………………………………………………………………………………………………………………………………………………………………………………………………………………….</a:t>
            </a:r>
          </a:p>
        </p:txBody>
      </p:sp>
      <p:sp>
        <p:nvSpPr>
          <p:cNvPr id="58" name="TextBox 57">
            <a:extLst>
              <a:ext uri="{FF2B5EF4-FFF2-40B4-BE49-F238E27FC236}">
                <a16:creationId xmlns:a16="http://schemas.microsoft.com/office/drawing/2014/main" id="{017C8275-EDE7-BF57-70DA-C51736B8E45F}"/>
              </a:ext>
            </a:extLst>
          </p:cNvPr>
          <p:cNvSpPr txBox="1"/>
          <p:nvPr/>
        </p:nvSpPr>
        <p:spPr>
          <a:xfrm>
            <a:off x="150840" y="10381270"/>
            <a:ext cx="6534558" cy="1519903"/>
          </a:xfrm>
          <a:prstGeom prst="rect">
            <a:avLst/>
          </a:prstGeom>
          <a:noFill/>
        </p:spPr>
        <p:txBody>
          <a:bodyPr wrap="square" rtlCol="0">
            <a:spAutoFit/>
          </a:bodyPr>
          <a:lstStyle/>
          <a:p>
            <a:pPr>
              <a:lnSpc>
                <a:spcPct val="200000"/>
              </a:lnSpc>
            </a:pPr>
            <a:r>
              <a:rPr lang="en-US" sz="1200" i="1" dirty="0"/>
              <a:t>………………………………………………………………………………………………………………………………………………………………………………………………………………………………………………………………………………………………………………………………………………………………………………………………………………………………………………………………………………………………………………………………………….</a:t>
            </a:r>
          </a:p>
        </p:txBody>
      </p:sp>
      <p:sp>
        <p:nvSpPr>
          <p:cNvPr id="60" name="TextBox 59">
            <a:extLst>
              <a:ext uri="{FF2B5EF4-FFF2-40B4-BE49-F238E27FC236}">
                <a16:creationId xmlns:a16="http://schemas.microsoft.com/office/drawing/2014/main" id="{E5ADD800-798A-CD96-A620-11F52E3650E0}"/>
              </a:ext>
            </a:extLst>
          </p:cNvPr>
          <p:cNvSpPr txBox="1"/>
          <p:nvPr/>
        </p:nvSpPr>
        <p:spPr>
          <a:xfrm>
            <a:off x="210305" y="8624113"/>
            <a:ext cx="1442661" cy="307777"/>
          </a:xfrm>
          <a:prstGeom prst="rect">
            <a:avLst/>
          </a:prstGeom>
          <a:noFill/>
        </p:spPr>
        <p:txBody>
          <a:bodyPr wrap="square" rtlCol="0">
            <a:spAutoFit/>
          </a:bodyPr>
          <a:lstStyle/>
          <a:p>
            <a:r>
              <a:rPr lang="en-US" sz="1400" dirty="0"/>
              <a:t>Opportunity</a:t>
            </a:r>
            <a:endParaRPr lang="en-US" sz="1400" i="1" dirty="0"/>
          </a:p>
        </p:txBody>
      </p:sp>
      <p:sp>
        <p:nvSpPr>
          <p:cNvPr id="62" name="TextBox 61">
            <a:extLst>
              <a:ext uri="{FF2B5EF4-FFF2-40B4-BE49-F238E27FC236}">
                <a16:creationId xmlns:a16="http://schemas.microsoft.com/office/drawing/2014/main" id="{E3407C09-679C-2DA6-24A0-13933A5F8B4B}"/>
              </a:ext>
            </a:extLst>
          </p:cNvPr>
          <p:cNvSpPr txBox="1"/>
          <p:nvPr/>
        </p:nvSpPr>
        <p:spPr>
          <a:xfrm>
            <a:off x="261892" y="10317630"/>
            <a:ext cx="1442661" cy="307777"/>
          </a:xfrm>
          <a:prstGeom prst="rect">
            <a:avLst/>
          </a:prstGeom>
          <a:noFill/>
        </p:spPr>
        <p:txBody>
          <a:bodyPr wrap="square" rtlCol="0">
            <a:spAutoFit/>
          </a:bodyPr>
          <a:lstStyle/>
          <a:p>
            <a:r>
              <a:rPr lang="en-US" sz="1400" dirty="0"/>
              <a:t>Challenge</a:t>
            </a:r>
            <a:endParaRPr lang="en-US" sz="1400" i="1" dirty="0"/>
          </a:p>
        </p:txBody>
      </p:sp>
      <p:sp>
        <p:nvSpPr>
          <p:cNvPr id="64" name="TextBox 63">
            <a:extLst>
              <a:ext uri="{FF2B5EF4-FFF2-40B4-BE49-F238E27FC236}">
                <a16:creationId xmlns:a16="http://schemas.microsoft.com/office/drawing/2014/main" id="{281B1806-999A-91EF-FD42-5A570A590D3C}"/>
              </a:ext>
            </a:extLst>
          </p:cNvPr>
          <p:cNvSpPr txBox="1"/>
          <p:nvPr/>
        </p:nvSpPr>
        <p:spPr>
          <a:xfrm>
            <a:off x="121934" y="843721"/>
            <a:ext cx="4437529" cy="400110"/>
          </a:xfrm>
          <a:prstGeom prst="rect">
            <a:avLst/>
          </a:prstGeom>
          <a:noFill/>
        </p:spPr>
        <p:txBody>
          <a:bodyPr wrap="square" rtlCol="0">
            <a:spAutoFit/>
          </a:bodyPr>
          <a:lstStyle/>
          <a:p>
            <a:r>
              <a:rPr lang="en-US" sz="2000" dirty="0"/>
              <a:t>Activity 1</a:t>
            </a:r>
            <a:endParaRPr lang="en-GB" sz="2000" dirty="0"/>
          </a:p>
        </p:txBody>
      </p:sp>
      <p:sp>
        <p:nvSpPr>
          <p:cNvPr id="66" name="TextBox 65">
            <a:extLst>
              <a:ext uri="{FF2B5EF4-FFF2-40B4-BE49-F238E27FC236}">
                <a16:creationId xmlns:a16="http://schemas.microsoft.com/office/drawing/2014/main" id="{6A3BF281-A7CB-A521-E1BF-28F22E4409DA}"/>
              </a:ext>
            </a:extLst>
          </p:cNvPr>
          <p:cNvSpPr txBox="1"/>
          <p:nvPr/>
        </p:nvSpPr>
        <p:spPr>
          <a:xfrm>
            <a:off x="0" y="39780"/>
            <a:ext cx="742950" cy="369332"/>
          </a:xfrm>
          <a:prstGeom prst="rect">
            <a:avLst/>
          </a:prstGeom>
          <a:noFill/>
        </p:spPr>
        <p:txBody>
          <a:bodyPr wrap="square" rtlCol="0">
            <a:spAutoFit/>
          </a:bodyPr>
          <a:lstStyle/>
          <a:p>
            <a:r>
              <a:rPr lang="en-US" dirty="0"/>
              <a:t>3</a:t>
            </a:r>
            <a:endParaRPr lang="en-GB" dirty="0"/>
          </a:p>
        </p:txBody>
      </p:sp>
      <p:sp>
        <p:nvSpPr>
          <p:cNvPr id="68" name="TextBox 67">
            <a:extLst>
              <a:ext uri="{FF2B5EF4-FFF2-40B4-BE49-F238E27FC236}">
                <a16:creationId xmlns:a16="http://schemas.microsoft.com/office/drawing/2014/main" id="{47BB092D-F33A-08E5-0055-32449698348A}"/>
              </a:ext>
            </a:extLst>
          </p:cNvPr>
          <p:cNvSpPr txBox="1"/>
          <p:nvPr/>
        </p:nvSpPr>
        <p:spPr>
          <a:xfrm>
            <a:off x="169905" y="1289441"/>
            <a:ext cx="6620087" cy="523220"/>
          </a:xfrm>
          <a:prstGeom prst="rect">
            <a:avLst/>
          </a:prstGeom>
          <a:noFill/>
        </p:spPr>
        <p:txBody>
          <a:bodyPr wrap="square" rtlCol="0">
            <a:spAutoFit/>
          </a:bodyPr>
          <a:lstStyle/>
          <a:p>
            <a:r>
              <a:rPr lang="en-US" sz="1400" b="1" dirty="0"/>
              <a:t>Using the case study information on page 1 and your own geographical understanding, complete the activities below</a:t>
            </a:r>
            <a:endParaRPr lang="en-GB" sz="1400" b="1" dirty="0"/>
          </a:p>
        </p:txBody>
      </p:sp>
      <p:grpSp>
        <p:nvGrpSpPr>
          <p:cNvPr id="79" name="Group 78">
            <a:extLst>
              <a:ext uri="{FF2B5EF4-FFF2-40B4-BE49-F238E27FC236}">
                <a16:creationId xmlns:a16="http://schemas.microsoft.com/office/drawing/2014/main" id="{918F54D7-1561-486C-770D-58B225657BCE}"/>
              </a:ext>
            </a:extLst>
          </p:cNvPr>
          <p:cNvGrpSpPr/>
          <p:nvPr/>
        </p:nvGrpSpPr>
        <p:grpSpPr>
          <a:xfrm>
            <a:off x="5700391" y="4358287"/>
            <a:ext cx="898537" cy="848611"/>
            <a:chOff x="5588645" y="4470825"/>
            <a:chExt cx="898537" cy="848611"/>
          </a:xfrm>
        </p:grpSpPr>
        <p:sp>
          <p:nvSpPr>
            <p:cNvPr id="73" name="TextBox 72">
              <a:extLst>
                <a:ext uri="{FF2B5EF4-FFF2-40B4-BE49-F238E27FC236}">
                  <a16:creationId xmlns:a16="http://schemas.microsoft.com/office/drawing/2014/main" id="{4076E5EA-0503-6B13-C5BA-ED1C531E9EAA}"/>
                </a:ext>
              </a:extLst>
            </p:cNvPr>
            <p:cNvSpPr txBox="1"/>
            <p:nvPr/>
          </p:nvSpPr>
          <p:spPr>
            <a:xfrm>
              <a:off x="5913403" y="5042437"/>
              <a:ext cx="270162" cy="276999"/>
            </a:xfrm>
            <a:prstGeom prst="rect">
              <a:avLst/>
            </a:prstGeom>
            <a:noFill/>
          </p:spPr>
          <p:txBody>
            <a:bodyPr wrap="square" rtlCol="0">
              <a:spAutoFit/>
            </a:bodyPr>
            <a:lstStyle/>
            <a:p>
              <a:r>
                <a:rPr lang="en-US" sz="1200" dirty="0"/>
                <a:t>S</a:t>
              </a:r>
              <a:endParaRPr lang="en-GB" sz="1200" dirty="0"/>
            </a:p>
          </p:txBody>
        </p:sp>
        <p:grpSp>
          <p:nvGrpSpPr>
            <p:cNvPr id="78" name="Group 77">
              <a:extLst>
                <a:ext uri="{FF2B5EF4-FFF2-40B4-BE49-F238E27FC236}">
                  <a16:creationId xmlns:a16="http://schemas.microsoft.com/office/drawing/2014/main" id="{B3B49569-135A-E54E-64D5-588D7666E1A3}"/>
                </a:ext>
              </a:extLst>
            </p:cNvPr>
            <p:cNvGrpSpPr/>
            <p:nvPr/>
          </p:nvGrpSpPr>
          <p:grpSpPr>
            <a:xfrm>
              <a:off x="5588645" y="4470825"/>
              <a:ext cx="898537" cy="636454"/>
              <a:chOff x="5588645" y="4470825"/>
              <a:chExt cx="898537" cy="636454"/>
            </a:xfrm>
          </p:grpSpPr>
          <p:pic>
            <p:nvPicPr>
              <p:cNvPr id="70" name="Graphic 69" descr="Map compass with solid fill">
                <a:extLst>
                  <a:ext uri="{FF2B5EF4-FFF2-40B4-BE49-F238E27FC236}">
                    <a16:creationId xmlns:a16="http://schemas.microsoft.com/office/drawing/2014/main" id="{8389C076-D25B-B952-6A96-440BAFBC79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819884" y="4650079"/>
                <a:ext cx="457200" cy="457200"/>
              </a:xfrm>
              <a:prstGeom prst="rect">
                <a:avLst/>
              </a:prstGeom>
            </p:spPr>
          </p:pic>
          <p:sp>
            <p:nvSpPr>
              <p:cNvPr id="71" name="TextBox 70">
                <a:extLst>
                  <a:ext uri="{FF2B5EF4-FFF2-40B4-BE49-F238E27FC236}">
                    <a16:creationId xmlns:a16="http://schemas.microsoft.com/office/drawing/2014/main" id="{C691DE63-015B-7473-C6C7-55777078A50F}"/>
                  </a:ext>
                </a:extLst>
              </p:cNvPr>
              <p:cNvSpPr txBox="1"/>
              <p:nvPr/>
            </p:nvSpPr>
            <p:spPr>
              <a:xfrm>
                <a:off x="5913403" y="4470825"/>
                <a:ext cx="270162" cy="276999"/>
              </a:xfrm>
              <a:prstGeom prst="rect">
                <a:avLst/>
              </a:prstGeom>
              <a:noFill/>
            </p:spPr>
            <p:txBody>
              <a:bodyPr wrap="square" rtlCol="0">
                <a:spAutoFit/>
              </a:bodyPr>
              <a:lstStyle/>
              <a:p>
                <a:r>
                  <a:rPr lang="en-US" sz="1200" dirty="0"/>
                  <a:t>N</a:t>
                </a:r>
                <a:endParaRPr lang="en-GB" sz="1200" dirty="0"/>
              </a:p>
            </p:txBody>
          </p:sp>
          <p:sp>
            <p:nvSpPr>
              <p:cNvPr id="75" name="TextBox 74">
                <a:extLst>
                  <a:ext uri="{FF2B5EF4-FFF2-40B4-BE49-F238E27FC236}">
                    <a16:creationId xmlns:a16="http://schemas.microsoft.com/office/drawing/2014/main" id="{36D0FB62-9267-7841-2B2B-C2821DD4F63C}"/>
                  </a:ext>
                </a:extLst>
              </p:cNvPr>
              <p:cNvSpPr txBox="1"/>
              <p:nvPr/>
            </p:nvSpPr>
            <p:spPr>
              <a:xfrm>
                <a:off x="6217020" y="4746328"/>
                <a:ext cx="270162" cy="276999"/>
              </a:xfrm>
              <a:prstGeom prst="rect">
                <a:avLst/>
              </a:prstGeom>
              <a:noFill/>
            </p:spPr>
            <p:txBody>
              <a:bodyPr wrap="square" rtlCol="0">
                <a:spAutoFit/>
              </a:bodyPr>
              <a:lstStyle/>
              <a:p>
                <a:r>
                  <a:rPr lang="en-US" sz="1200" dirty="0"/>
                  <a:t>E</a:t>
                </a:r>
                <a:endParaRPr lang="en-GB" sz="1200" dirty="0"/>
              </a:p>
            </p:txBody>
          </p:sp>
          <p:sp>
            <p:nvSpPr>
              <p:cNvPr id="77" name="TextBox 76">
                <a:extLst>
                  <a:ext uri="{FF2B5EF4-FFF2-40B4-BE49-F238E27FC236}">
                    <a16:creationId xmlns:a16="http://schemas.microsoft.com/office/drawing/2014/main" id="{D94A8573-125E-D365-0254-C9E4772DB7AF}"/>
                  </a:ext>
                </a:extLst>
              </p:cNvPr>
              <p:cNvSpPr txBox="1"/>
              <p:nvPr/>
            </p:nvSpPr>
            <p:spPr>
              <a:xfrm>
                <a:off x="5588645" y="4768598"/>
                <a:ext cx="270162" cy="276999"/>
              </a:xfrm>
              <a:prstGeom prst="rect">
                <a:avLst/>
              </a:prstGeom>
              <a:noFill/>
            </p:spPr>
            <p:txBody>
              <a:bodyPr wrap="square" rtlCol="0">
                <a:spAutoFit/>
              </a:bodyPr>
              <a:lstStyle/>
              <a:p>
                <a:r>
                  <a:rPr lang="en-US" sz="1200" dirty="0"/>
                  <a:t>W</a:t>
                </a:r>
                <a:endParaRPr lang="en-GB" sz="1200" dirty="0"/>
              </a:p>
            </p:txBody>
          </p:sp>
        </p:grpSp>
      </p:grpSp>
    </p:spTree>
    <p:extLst>
      <p:ext uri="{BB962C8B-B14F-4D97-AF65-F5344CB8AC3E}">
        <p14:creationId xmlns:p14="http://schemas.microsoft.com/office/powerpoint/2010/main" val="2783778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B441AF-D77B-21B4-CB83-24C4142F2020}"/>
              </a:ext>
            </a:extLst>
          </p:cNvPr>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271247" y="172122"/>
            <a:ext cx="1425032" cy="1010018"/>
          </a:xfrm>
          <a:prstGeom prst="rect">
            <a:avLst/>
          </a:prstGeom>
        </p:spPr>
      </p:pic>
      <p:sp>
        <p:nvSpPr>
          <p:cNvPr id="7" name="TextBox 6">
            <a:extLst>
              <a:ext uri="{FF2B5EF4-FFF2-40B4-BE49-F238E27FC236}">
                <a16:creationId xmlns:a16="http://schemas.microsoft.com/office/drawing/2014/main" id="{1C2A5D9E-4385-DB0F-8D93-7E526DE041A5}"/>
              </a:ext>
            </a:extLst>
          </p:cNvPr>
          <p:cNvSpPr txBox="1"/>
          <p:nvPr/>
        </p:nvSpPr>
        <p:spPr>
          <a:xfrm>
            <a:off x="161145" y="1949926"/>
            <a:ext cx="4286250" cy="307777"/>
          </a:xfrm>
          <a:prstGeom prst="rect">
            <a:avLst/>
          </a:prstGeom>
          <a:noFill/>
        </p:spPr>
        <p:txBody>
          <a:bodyPr wrap="square" rtlCol="0">
            <a:spAutoFit/>
          </a:bodyPr>
          <a:lstStyle/>
          <a:p>
            <a:r>
              <a:rPr lang="en-US" sz="1400" dirty="0"/>
              <a:t>2a. Define the term </a:t>
            </a:r>
            <a:r>
              <a:rPr lang="en-US" sz="1400" i="1" dirty="0"/>
              <a:t>sustainable</a:t>
            </a:r>
          </a:p>
        </p:txBody>
      </p:sp>
      <p:sp>
        <p:nvSpPr>
          <p:cNvPr id="9" name="TextBox 8">
            <a:extLst>
              <a:ext uri="{FF2B5EF4-FFF2-40B4-BE49-F238E27FC236}">
                <a16:creationId xmlns:a16="http://schemas.microsoft.com/office/drawing/2014/main" id="{CE8963F6-346F-E70D-0E94-C2F66519857C}"/>
              </a:ext>
            </a:extLst>
          </p:cNvPr>
          <p:cNvSpPr txBox="1"/>
          <p:nvPr/>
        </p:nvSpPr>
        <p:spPr>
          <a:xfrm>
            <a:off x="152960" y="7791915"/>
            <a:ext cx="6534558" cy="1169551"/>
          </a:xfrm>
          <a:prstGeom prst="rect">
            <a:avLst/>
          </a:prstGeom>
          <a:noFill/>
        </p:spPr>
        <p:txBody>
          <a:bodyPr wrap="square" rtlCol="0">
            <a:spAutoFit/>
          </a:bodyPr>
          <a:lstStyle/>
          <a:p>
            <a:r>
              <a:rPr lang="en-US" sz="1400" dirty="0"/>
              <a:t>2d. Look at the nine community responses in the orange box. </a:t>
            </a:r>
            <a:br>
              <a:rPr lang="en-US" sz="1400" dirty="0"/>
            </a:br>
            <a:br>
              <a:rPr lang="en-US" sz="1400" dirty="0"/>
            </a:br>
            <a:r>
              <a:rPr lang="en-US" sz="1400" dirty="0"/>
              <a:t>Make a list of responses that the building of the Leisure Centre may help address</a:t>
            </a:r>
            <a:br>
              <a:rPr lang="en-US" sz="1400" dirty="0"/>
            </a:br>
            <a:br>
              <a:rPr lang="en-US" sz="1400" dirty="0"/>
            </a:br>
            <a:r>
              <a:rPr lang="en-US" sz="1400" dirty="0"/>
              <a:t>Explain your choices</a:t>
            </a:r>
          </a:p>
        </p:txBody>
      </p:sp>
      <p:sp>
        <p:nvSpPr>
          <p:cNvPr id="13" name="TextBox 12">
            <a:extLst>
              <a:ext uri="{FF2B5EF4-FFF2-40B4-BE49-F238E27FC236}">
                <a16:creationId xmlns:a16="http://schemas.microsoft.com/office/drawing/2014/main" id="{BDA82697-CDF1-9891-9F5A-C1024F14491C}"/>
              </a:ext>
            </a:extLst>
          </p:cNvPr>
          <p:cNvSpPr txBox="1"/>
          <p:nvPr/>
        </p:nvSpPr>
        <p:spPr>
          <a:xfrm>
            <a:off x="169906" y="5698486"/>
            <a:ext cx="6688094" cy="307777"/>
          </a:xfrm>
          <a:prstGeom prst="rect">
            <a:avLst/>
          </a:prstGeom>
          <a:noFill/>
        </p:spPr>
        <p:txBody>
          <a:bodyPr wrap="square" rtlCol="0">
            <a:spAutoFit/>
          </a:bodyPr>
          <a:lstStyle/>
          <a:p>
            <a:r>
              <a:rPr lang="en-US" sz="1400" dirty="0"/>
              <a:t>2c. Sort into advantages and disadvantages of building on a brownfield site </a:t>
            </a:r>
          </a:p>
        </p:txBody>
      </p:sp>
      <p:sp>
        <p:nvSpPr>
          <p:cNvPr id="17" name="TextBox 16">
            <a:extLst>
              <a:ext uri="{FF2B5EF4-FFF2-40B4-BE49-F238E27FC236}">
                <a16:creationId xmlns:a16="http://schemas.microsoft.com/office/drawing/2014/main" id="{47E1113E-B239-6C09-8187-6EAB2918D3C4}"/>
              </a:ext>
            </a:extLst>
          </p:cNvPr>
          <p:cNvSpPr txBox="1"/>
          <p:nvPr/>
        </p:nvSpPr>
        <p:spPr>
          <a:xfrm>
            <a:off x="118639" y="336558"/>
            <a:ext cx="4437529" cy="584775"/>
          </a:xfrm>
          <a:prstGeom prst="rect">
            <a:avLst/>
          </a:prstGeom>
          <a:noFill/>
        </p:spPr>
        <p:txBody>
          <a:bodyPr wrap="square" rtlCol="0">
            <a:spAutoFit/>
          </a:bodyPr>
          <a:lstStyle/>
          <a:p>
            <a:r>
              <a:rPr lang="en-US" sz="3200" dirty="0"/>
              <a:t>Student Activity</a:t>
            </a:r>
            <a:endParaRPr lang="en-GB" sz="3200" dirty="0"/>
          </a:p>
        </p:txBody>
      </p:sp>
      <p:sp>
        <p:nvSpPr>
          <p:cNvPr id="19" name="TextBox 18">
            <a:extLst>
              <a:ext uri="{FF2B5EF4-FFF2-40B4-BE49-F238E27FC236}">
                <a16:creationId xmlns:a16="http://schemas.microsoft.com/office/drawing/2014/main" id="{72CFD869-4379-DC37-3AC0-3646F5F0DC24}"/>
              </a:ext>
            </a:extLst>
          </p:cNvPr>
          <p:cNvSpPr txBox="1"/>
          <p:nvPr/>
        </p:nvSpPr>
        <p:spPr>
          <a:xfrm>
            <a:off x="161145" y="3950456"/>
            <a:ext cx="6526373" cy="307777"/>
          </a:xfrm>
          <a:prstGeom prst="rect">
            <a:avLst/>
          </a:prstGeom>
          <a:noFill/>
        </p:spPr>
        <p:txBody>
          <a:bodyPr wrap="square" rtlCol="0">
            <a:spAutoFit/>
          </a:bodyPr>
          <a:lstStyle/>
          <a:p>
            <a:r>
              <a:rPr lang="en-US" sz="1400" dirty="0"/>
              <a:t>2b. Suggest one way the Newport Leisure Centre regeneration plan is sustainable </a:t>
            </a:r>
          </a:p>
        </p:txBody>
      </p:sp>
      <p:sp>
        <p:nvSpPr>
          <p:cNvPr id="20" name="TextBox 19">
            <a:extLst>
              <a:ext uri="{FF2B5EF4-FFF2-40B4-BE49-F238E27FC236}">
                <a16:creationId xmlns:a16="http://schemas.microsoft.com/office/drawing/2014/main" id="{156ABA22-35D1-D01B-ECBD-C51AB09632CB}"/>
              </a:ext>
            </a:extLst>
          </p:cNvPr>
          <p:cNvSpPr txBox="1"/>
          <p:nvPr/>
        </p:nvSpPr>
        <p:spPr>
          <a:xfrm>
            <a:off x="169905" y="1289441"/>
            <a:ext cx="6620087" cy="523220"/>
          </a:xfrm>
          <a:prstGeom prst="rect">
            <a:avLst/>
          </a:prstGeom>
          <a:noFill/>
        </p:spPr>
        <p:txBody>
          <a:bodyPr wrap="square" rtlCol="0">
            <a:spAutoFit/>
          </a:bodyPr>
          <a:lstStyle/>
          <a:p>
            <a:r>
              <a:rPr lang="en-US" sz="1400" b="1" dirty="0"/>
              <a:t>Using the case study information on page 1 and your own geographical understanding, complete the activities below</a:t>
            </a:r>
            <a:endParaRPr lang="en-GB" sz="1400" b="1" dirty="0"/>
          </a:p>
        </p:txBody>
      </p:sp>
      <p:sp>
        <p:nvSpPr>
          <p:cNvPr id="22" name="TextBox 21">
            <a:extLst>
              <a:ext uri="{FF2B5EF4-FFF2-40B4-BE49-F238E27FC236}">
                <a16:creationId xmlns:a16="http://schemas.microsoft.com/office/drawing/2014/main" id="{ABD4573E-7CCF-FAD8-B446-AE9681EFBBC1}"/>
              </a:ext>
            </a:extLst>
          </p:cNvPr>
          <p:cNvSpPr txBox="1"/>
          <p:nvPr/>
        </p:nvSpPr>
        <p:spPr>
          <a:xfrm>
            <a:off x="132569" y="801809"/>
            <a:ext cx="4437529" cy="400110"/>
          </a:xfrm>
          <a:prstGeom prst="rect">
            <a:avLst/>
          </a:prstGeom>
          <a:noFill/>
        </p:spPr>
        <p:txBody>
          <a:bodyPr wrap="square" rtlCol="0">
            <a:spAutoFit/>
          </a:bodyPr>
          <a:lstStyle/>
          <a:p>
            <a:r>
              <a:rPr lang="en-US" sz="2000" dirty="0"/>
              <a:t>Activity 2</a:t>
            </a:r>
            <a:endParaRPr lang="en-GB" sz="2000" dirty="0"/>
          </a:p>
        </p:txBody>
      </p:sp>
      <p:sp>
        <p:nvSpPr>
          <p:cNvPr id="24" name="TextBox 23">
            <a:extLst>
              <a:ext uri="{FF2B5EF4-FFF2-40B4-BE49-F238E27FC236}">
                <a16:creationId xmlns:a16="http://schemas.microsoft.com/office/drawing/2014/main" id="{01A1E778-7E4B-4355-782F-6CE2013D60ED}"/>
              </a:ext>
            </a:extLst>
          </p:cNvPr>
          <p:cNvSpPr txBox="1"/>
          <p:nvPr/>
        </p:nvSpPr>
        <p:spPr>
          <a:xfrm>
            <a:off x="246674" y="2232709"/>
            <a:ext cx="6534558" cy="1519903"/>
          </a:xfrm>
          <a:prstGeom prst="rect">
            <a:avLst/>
          </a:prstGeom>
          <a:noFill/>
        </p:spPr>
        <p:txBody>
          <a:bodyPr wrap="square" rtlCol="0">
            <a:spAutoFit/>
          </a:bodyPr>
          <a:lstStyle/>
          <a:p>
            <a:pPr>
              <a:lnSpc>
                <a:spcPct val="200000"/>
              </a:lnSpc>
            </a:pPr>
            <a:r>
              <a:rPr lang="en-US" sz="1200" i="1" dirty="0"/>
              <a:t>………………………………………………………………………………………………………………………………………………………………………………………………………………………………………………………………………………………………………………………………………………………………………………………………………………………………………………………………………………………………………………………………………….</a:t>
            </a:r>
          </a:p>
        </p:txBody>
      </p:sp>
      <p:sp>
        <p:nvSpPr>
          <p:cNvPr id="26" name="TextBox 25">
            <a:extLst>
              <a:ext uri="{FF2B5EF4-FFF2-40B4-BE49-F238E27FC236}">
                <a16:creationId xmlns:a16="http://schemas.microsoft.com/office/drawing/2014/main" id="{F26ABF22-3EFE-A137-0985-FDC630530B0B}"/>
              </a:ext>
            </a:extLst>
          </p:cNvPr>
          <p:cNvSpPr txBox="1"/>
          <p:nvPr/>
        </p:nvSpPr>
        <p:spPr>
          <a:xfrm>
            <a:off x="85506" y="10499975"/>
            <a:ext cx="6534558" cy="1519903"/>
          </a:xfrm>
          <a:prstGeom prst="rect">
            <a:avLst/>
          </a:prstGeom>
          <a:noFill/>
        </p:spPr>
        <p:txBody>
          <a:bodyPr wrap="square" rtlCol="0">
            <a:spAutoFit/>
          </a:bodyPr>
          <a:lstStyle/>
          <a:p>
            <a:pPr>
              <a:lnSpc>
                <a:spcPct val="200000"/>
              </a:lnSpc>
            </a:pPr>
            <a:r>
              <a:rPr lang="en-US" sz="1200" i="1" dirty="0"/>
              <a:t>………………………………………………………………………………………………………………………………………………………………………………………………………………………………………………………………………………………………………………………………………………………………………………………………………………………………………………………………………………………………………………………………………….</a:t>
            </a:r>
          </a:p>
        </p:txBody>
      </p:sp>
      <p:sp>
        <p:nvSpPr>
          <p:cNvPr id="28" name="TextBox 27">
            <a:extLst>
              <a:ext uri="{FF2B5EF4-FFF2-40B4-BE49-F238E27FC236}">
                <a16:creationId xmlns:a16="http://schemas.microsoft.com/office/drawing/2014/main" id="{6B703830-DCAA-4CF8-D8A7-BA06F3AAC31B}"/>
              </a:ext>
            </a:extLst>
          </p:cNvPr>
          <p:cNvSpPr txBox="1"/>
          <p:nvPr/>
        </p:nvSpPr>
        <p:spPr>
          <a:xfrm>
            <a:off x="85506" y="8970769"/>
            <a:ext cx="6534558" cy="1519903"/>
          </a:xfrm>
          <a:prstGeom prst="rect">
            <a:avLst/>
          </a:prstGeom>
          <a:noFill/>
        </p:spPr>
        <p:txBody>
          <a:bodyPr wrap="square" rtlCol="0">
            <a:spAutoFit/>
          </a:bodyPr>
          <a:lstStyle/>
          <a:p>
            <a:pPr>
              <a:lnSpc>
                <a:spcPct val="200000"/>
              </a:lnSpc>
            </a:pPr>
            <a:r>
              <a:rPr lang="en-US" sz="1200" i="1" dirty="0"/>
              <a:t>………………………………………………………………………………………………………………………………………………………………………………………………………………………………………………………………………………………………………………………………………………………………………………………………………………………………………………………………………………………………………………………………………….</a:t>
            </a:r>
          </a:p>
        </p:txBody>
      </p:sp>
      <p:sp>
        <p:nvSpPr>
          <p:cNvPr id="31" name="TextBox 30">
            <a:extLst>
              <a:ext uri="{FF2B5EF4-FFF2-40B4-BE49-F238E27FC236}">
                <a16:creationId xmlns:a16="http://schemas.microsoft.com/office/drawing/2014/main" id="{C3990A4B-6F4E-55F8-D278-3E2BA393A655}"/>
              </a:ext>
            </a:extLst>
          </p:cNvPr>
          <p:cNvSpPr txBox="1"/>
          <p:nvPr/>
        </p:nvSpPr>
        <p:spPr>
          <a:xfrm>
            <a:off x="169906" y="6084955"/>
            <a:ext cx="2150196" cy="307777"/>
          </a:xfrm>
          <a:prstGeom prst="rect">
            <a:avLst/>
          </a:prstGeom>
          <a:noFill/>
        </p:spPr>
        <p:txBody>
          <a:bodyPr wrap="square" rtlCol="0">
            <a:spAutoFit/>
          </a:bodyPr>
          <a:lstStyle/>
          <a:p>
            <a:r>
              <a:rPr lang="en-US" sz="1400" dirty="0"/>
              <a:t>1. Land is contaminated</a:t>
            </a:r>
          </a:p>
        </p:txBody>
      </p:sp>
      <p:sp>
        <p:nvSpPr>
          <p:cNvPr id="33" name="TextBox 32">
            <a:extLst>
              <a:ext uri="{FF2B5EF4-FFF2-40B4-BE49-F238E27FC236}">
                <a16:creationId xmlns:a16="http://schemas.microsoft.com/office/drawing/2014/main" id="{073D99AB-1891-1DA7-2656-8CD818AA04B2}"/>
              </a:ext>
            </a:extLst>
          </p:cNvPr>
          <p:cNvSpPr txBox="1"/>
          <p:nvPr/>
        </p:nvSpPr>
        <p:spPr>
          <a:xfrm>
            <a:off x="192377" y="6852058"/>
            <a:ext cx="2770661" cy="523220"/>
          </a:xfrm>
          <a:prstGeom prst="rect">
            <a:avLst/>
          </a:prstGeom>
          <a:noFill/>
        </p:spPr>
        <p:txBody>
          <a:bodyPr wrap="square" rtlCol="0">
            <a:spAutoFit/>
          </a:bodyPr>
          <a:lstStyle/>
          <a:p>
            <a:r>
              <a:rPr lang="en-US" sz="1400" dirty="0"/>
              <a:t>4. Water, drainage, electricity and roads may already be in place</a:t>
            </a:r>
          </a:p>
        </p:txBody>
      </p:sp>
      <p:sp>
        <p:nvSpPr>
          <p:cNvPr id="35" name="TextBox 34">
            <a:extLst>
              <a:ext uri="{FF2B5EF4-FFF2-40B4-BE49-F238E27FC236}">
                <a16:creationId xmlns:a16="http://schemas.microsoft.com/office/drawing/2014/main" id="{173F8944-6F2A-6506-457B-A5A1E5C686A2}"/>
              </a:ext>
            </a:extLst>
          </p:cNvPr>
          <p:cNvSpPr txBox="1"/>
          <p:nvPr/>
        </p:nvSpPr>
        <p:spPr>
          <a:xfrm>
            <a:off x="161145" y="6343088"/>
            <a:ext cx="3003463" cy="307777"/>
          </a:xfrm>
          <a:prstGeom prst="rect">
            <a:avLst/>
          </a:prstGeom>
          <a:noFill/>
        </p:spPr>
        <p:txBody>
          <a:bodyPr wrap="square" rtlCol="0">
            <a:spAutoFit/>
          </a:bodyPr>
          <a:lstStyle/>
          <a:p>
            <a:r>
              <a:rPr lang="en-US" sz="1400" dirty="0"/>
              <a:t>2. Easier to get planning permission</a:t>
            </a:r>
          </a:p>
        </p:txBody>
      </p:sp>
      <p:sp>
        <p:nvSpPr>
          <p:cNvPr id="37" name="TextBox 36">
            <a:extLst>
              <a:ext uri="{FF2B5EF4-FFF2-40B4-BE49-F238E27FC236}">
                <a16:creationId xmlns:a16="http://schemas.microsoft.com/office/drawing/2014/main" id="{C9796F3F-AA5A-8F5E-8112-007F894CE485}"/>
              </a:ext>
            </a:extLst>
          </p:cNvPr>
          <p:cNvSpPr txBox="1"/>
          <p:nvPr/>
        </p:nvSpPr>
        <p:spPr>
          <a:xfrm>
            <a:off x="169906" y="6603809"/>
            <a:ext cx="2150196" cy="307777"/>
          </a:xfrm>
          <a:prstGeom prst="rect">
            <a:avLst/>
          </a:prstGeom>
          <a:noFill/>
        </p:spPr>
        <p:txBody>
          <a:bodyPr wrap="square" rtlCol="0">
            <a:spAutoFit/>
          </a:bodyPr>
          <a:lstStyle/>
          <a:p>
            <a:r>
              <a:rPr lang="en-US" sz="1400" dirty="0"/>
              <a:t>3. Demolition costs </a:t>
            </a:r>
          </a:p>
        </p:txBody>
      </p:sp>
      <p:sp>
        <p:nvSpPr>
          <p:cNvPr id="39" name="TextBox 38">
            <a:extLst>
              <a:ext uri="{FF2B5EF4-FFF2-40B4-BE49-F238E27FC236}">
                <a16:creationId xmlns:a16="http://schemas.microsoft.com/office/drawing/2014/main" id="{D982384C-9A99-C38B-516A-DC58BA15D688}"/>
              </a:ext>
            </a:extLst>
          </p:cNvPr>
          <p:cNvSpPr txBox="1"/>
          <p:nvPr/>
        </p:nvSpPr>
        <p:spPr>
          <a:xfrm>
            <a:off x="192377" y="7367324"/>
            <a:ext cx="2150196" cy="307777"/>
          </a:xfrm>
          <a:prstGeom prst="rect">
            <a:avLst/>
          </a:prstGeom>
          <a:noFill/>
        </p:spPr>
        <p:txBody>
          <a:bodyPr wrap="square" rtlCol="0">
            <a:spAutoFit/>
          </a:bodyPr>
          <a:lstStyle/>
          <a:p>
            <a:r>
              <a:rPr lang="en-US" sz="1400" dirty="0"/>
              <a:t>5. Reduces urban sprawl</a:t>
            </a:r>
          </a:p>
        </p:txBody>
      </p:sp>
      <p:cxnSp>
        <p:nvCxnSpPr>
          <p:cNvPr id="41" name="Straight Connector 40">
            <a:extLst>
              <a:ext uri="{FF2B5EF4-FFF2-40B4-BE49-F238E27FC236}">
                <a16:creationId xmlns:a16="http://schemas.microsoft.com/office/drawing/2014/main" id="{A1CF4059-60AE-83D3-0A8B-1EA2254498A6}"/>
              </a:ext>
            </a:extLst>
          </p:cNvPr>
          <p:cNvCxnSpPr/>
          <p:nvPr/>
        </p:nvCxnSpPr>
        <p:spPr>
          <a:xfrm>
            <a:off x="4447395" y="6210873"/>
            <a:ext cx="0" cy="1282369"/>
          </a:xfrm>
          <a:prstGeom prst="line">
            <a:avLst/>
          </a:prstGeom>
        </p:spPr>
        <p:style>
          <a:lnRef idx="2">
            <a:schemeClr val="dk1"/>
          </a:lnRef>
          <a:fillRef idx="0">
            <a:schemeClr val="dk1"/>
          </a:fillRef>
          <a:effectRef idx="1">
            <a:schemeClr val="dk1"/>
          </a:effectRef>
          <a:fontRef idx="minor">
            <a:schemeClr val="tx1"/>
          </a:fontRef>
        </p:style>
      </p:cxnSp>
      <p:pic>
        <p:nvPicPr>
          <p:cNvPr id="43" name="Graphic 42" descr="Checkmark with solid fill">
            <a:extLst>
              <a:ext uri="{FF2B5EF4-FFF2-40B4-BE49-F238E27FC236}">
                <a16:creationId xmlns:a16="http://schemas.microsoft.com/office/drawing/2014/main" id="{EA7AC6C6-22DB-9801-4071-D48CF9B6959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706835" y="6084955"/>
            <a:ext cx="268743" cy="268743"/>
          </a:xfrm>
          <a:prstGeom prst="rect">
            <a:avLst/>
          </a:prstGeom>
        </p:spPr>
      </p:pic>
      <p:pic>
        <p:nvPicPr>
          <p:cNvPr id="45" name="Graphic 44" descr="Badge Cross with solid fill">
            <a:extLst>
              <a:ext uri="{FF2B5EF4-FFF2-40B4-BE49-F238E27FC236}">
                <a16:creationId xmlns:a16="http://schemas.microsoft.com/office/drawing/2014/main" id="{2FB1F3B5-A20D-C729-C5FE-A301CAD0B2D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123995" y="6011136"/>
            <a:ext cx="396506" cy="396506"/>
          </a:xfrm>
          <a:prstGeom prst="rect">
            <a:avLst/>
          </a:prstGeom>
        </p:spPr>
      </p:pic>
      <p:sp>
        <p:nvSpPr>
          <p:cNvPr id="47" name="TextBox 46">
            <a:extLst>
              <a:ext uri="{FF2B5EF4-FFF2-40B4-BE49-F238E27FC236}">
                <a16:creationId xmlns:a16="http://schemas.microsoft.com/office/drawing/2014/main" id="{20CB887C-4788-DB20-51E1-F365A6B170D7}"/>
              </a:ext>
            </a:extLst>
          </p:cNvPr>
          <p:cNvSpPr txBox="1"/>
          <p:nvPr/>
        </p:nvSpPr>
        <p:spPr>
          <a:xfrm>
            <a:off x="314681" y="4250809"/>
            <a:ext cx="6534558" cy="1519903"/>
          </a:xfrm>
          <a:prstGeom prst="rect">
            <a:avLst/>
          </a:prstGeom>
          <a:noFill/>
        </p:spPr>
        <p:txBody>
          <a:bodyPr wrap="square" rtlCol="0">
            <a:spAutoFit/>
          </a:bodyPr>
          <a:lstStyle/>
          <a:p>
            <a:pPr>
              <a:lnSpc>
                <a:spcPct val="200000"/>
              </a:lnSpc>
            </a:pPr>
            <a:r>
              <a:rPr lang="en-US" sz="1200" i="1" dirty="0"/>
              <a:t>………………………………………………………………………………………………………………………………………………………………………………………………………………………………………………………………………………………………………………………………………………………………………………………………………………………………………………………………………………………………………………………………………….</a:t>
            </a:r>
          </a:p>
        </p:txBody>
      </p:sp>
      <p:sp>
        <p:nvSpPr>
          <p:cNvPr id="49" name="TextBox 48">
            <a:extLst>
              <a:ext uri="{FF2B5EF4-FFF2-40B4-BE49-F238E27FC236}">
                <a16:creationId xmlns:a16="http://schemas.microsoft.com/office/drawing/2014/main" id="{1B0F8202-5CF1-F610-E9E0-EAC729BE44BF}"/>
              </a:ext>
            </a:extLst>
          </p:cNvPr>
          <p:cNvSpPr txBox="1"/>
          <p:nvPr/>
        </p:nvSpPr>
        <p:spPr>
          <a:xfrm>
            <a:off x="0" y="39780"/>
            <a:ext cx="742950" cy="369332"/>
          </a:xfrm>
          <a:prstGeom prst="rect">
            <a:avLst/>
          </a:prstGeom>
          <a:noFill/>
        </p:spPr>
        <p:txBody>
          <a:bodyPr wrap="square" rtlCol="0">
            <a:spAutoFit/>
          </a:bodyPr>
          <a:lstStyle/>
          <a:p>
            <a:r>
              <a:rPr lang="en-US" dirty="0"/>
              <a:t>4</a:t>
            </a:r>
            <a:endParaRPr lang="en-GB" dirty="0"/>
          </a:p>
        </p:txBody>
      </p:sp>
    </p:spTree>
    <p:extLst>
      <p:ext uri="{BB962C8B-B14F-4D97-AF65-F5344CB8AC3E}">
        <p14:creationId xmlns:p14="http://schemas.microsoft.com/office/powerpoint/2010/main" val="3216558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7BD716-CA95-738B-1930-B593040371BE}"/>
              </a:ext>
            </a:extLst>
          </p:cNvPr>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271247" y="172122"/>
            <a:ext cx="1425032" cy="1010018"/>
          </a:xfrm>
          <a:prstGeom prst="rect">
            <a:avLst/>
          </a:prstGeom>
        </p:spPr>
      </p:pic>
      <p:sp>
        <p:nvSpPr>
          <p:cNvPr id="7" name="TextBox 6">
            <a:extLst>
              <a:ext uri="{FF2B5EF4-FFF2-40B4-BE49-F238E27FC236}">
                <a16:creationId xmlns:a16="http://schemas.microsoft.com/office/drawing/2014/main" id="{1B5FD9ED-5005-01F2-630D-1237CB7007AF}"/>
              </a:ext>
            </a:extLst>
          </p:cNvPr>
          <p:cNvSpPr txBox="1"/>
          <p:nvPr/>
        </p:nvSpPr>
        <p:spPr>
          <a:xfrm>
            <a:off x="161721" y="1330138"/>
            <a:ext cx="6281942" cy="307777"/>
          </a:xfrm>
          <a:prstGeom prst="rect">
            <a:avLst/>
          </a:prstGeom>
          <a:noFill/>
        </p:spPr>
        <p:txBody>
          <a:bodyPr wrap="square" rtlCol="0">
            <a:spAutoFit/>
          </a:bodyPr>
          <a:lstStyle/>
          <a:p>
            <a:r>
              <a:rPr lang="en-US" sz="1400" b="1" dirty="0"/>
              <a:t>Read the </a:t>
            </a:r>
            <a:r>
              <a:rPr lang="en-US" sz="1400" b="1" i="1" dirty="0"/>
              <a:t>Meet the Geographers </a:t>
            </a:r>
            <a:r>
              <a:rPr lang="en-US" sz="1400" b="1" dirty="0"/>
              <a:t>page and answer the following questions  </a:t>
            </a:r>
            <a:endParaRPr lang="en-GB" sz="1400" b="1" dirty="0"/>
          </a:p>
        </p:txBody>
      </p:sp>
      <p:sp>
        <p:nvSpPr>
          <p:cNvPr id="9" name="TextBox 8">
            <a:extLst>
              <a:ext uri="{FF2B5EF4-FFF2-40B4-BE49-F238E27FC236}">
                <a16:creationId xmlns:a16="http://schemas.microsoft.com/office/drawing/2014/main" id="{A7F2B6E9-C4AB-9845-D1C6-65F498FBEB2B}"/>
              </a:ext>
            </a:extLst>
          </p:cNvPr>
          <p:cNvSpPr txBox="1"/>
          <p:nvPr/>
        </p:nvSpPr>
        <p:spPr>
          <a:xfrm>
            <a:off x="161719" y="273184"/>
            <a:ext cx="4437529" cy="584775"/>
          </a:xfrm>
          <a:prstGeom prst="rect">
            <a:avLst/>
          </a:prstGeom>
          <a:noFill/>
        </p:spPr>
        <p:txBody>
          <a:bodyPr wrap="square" rtlCol="0">
            <a:spAutoFit/>
          </a:bodyPr>
          <a:lstStyle/>
          <a:p>
            <a:r>
              <a:rPr lang="en-US" sz="3200" dirty="0"/>
              <a:t>Student Activity</a:t>
            </a:r>
            <a:endParaRPr lang="en-GB" sz="3200" dirty="0"/>
          </a:p>
        </p:txBody>
      </p:sp>
      <p:sp>
        <p:nvSpPr>
          <p:cNvPr id="11" name="TextBox 10">
            <a:extLst>
              <a:ext uri="{FF2B5EF4-FFF2-40B4-BE49-F238E27FC236}">
                <a16:creationId xmlns:a16="http://schemas.microsoft.com/office/drawing/2014/main" id="{90CFFF66-46D6-F013-7BAD-8AA32DBD3929}"/>
              </a:ext>
            </a:extLst>
          </p:cNvPr>
          <p:cNvSpPr txBox="1"/>
          <p:nvPr/>
        </p:nvSpPr>
        <p:spPr>
          <a:xfrm>
            <a:off x="161721" y="745363"/>
            <a:ext cx="4437529" cy="400110"/>
          </a:xfrm>
          <a:prstGeom prst="rect">
            <a:avLst/>
          </a:prstGeom>
          <a:noFill/>
        </p:spPr>
        <p:txBody>
          <a:bodyPr wrap="square" rtlCol="0">
            <a:spAutoFit/>
          </a:bodyPr>
          <a:lstStyle/>
          <a:p>
            <a:r>
              <a:rPr lang="en-US" sz="2000" dirty="0"/>
              <a:t>Activity 3</a:t>
            </a:r>
            <a:endParaRPr lang="en-GB" sz="2000" dirty="0"/>
          </a:p>
        </p:txBody>
      </p:sp>
      <p:sp>
        <p:nvSpPr>
          <p:cNvPr id="12" name="TextBox 11">
            <a:extLst>
              <a:ext uri="{FF2B5EF4-FFF2-40B4-BE49-F238E27FC236}">
                <a16:creationId xmlns:a16="http://schemas.microsoft.com/office/drawing/2014/main" id="{6B2A86E5-DE0A-65D2-0658-037B37BDB232}"/>
              </a:ext>
            </a:extLst>
          </p:cNvPr>
          <p:cNvSpPr txBox="1"/>
          <p:nvPr/>
        </p:nvSpPr>
        <p:spPr>
          <a:xfrm>
            <a:off x="161721" y="1730248"/>
            <a:ext cx="5923051" cy="1661993"/>
          </a:xfrm>
          <a:prstGeom prst="rect">
            <a:avLst/>
          </a:prstGeom>
          <a:noFill/>
        </p:spPr>
        <p:txBody>
          <a:bodyPr wrap="square" rtlCol="0">
            <a:spAutoFit/>
          </a:bodyPr>
          <a:lstStyle/>
          <a:p>
            <a:r>
              <a:rPr lang="en-US" sz="1400" dirty="0"/>
              <a:t>3a. Choose the correct definition of Quantity Surveyor </a:t>
            </a:r>
          </a:p>
          <a:p>
            <a:endParaRPr lang="en-US" sz="1400" dirty="0"/>
          </a:p>
          <a:p>
            <a:pPr marL="400050" indent="-400050">
              <a:buFont typeface="+mj-lt"/>
              <a:buAutoNum type="romanLcPeriod"/>
            </a:pPr>
            <a:r>
              <a:rPr lang="en-US" sz="1200" dirty="0"/>
              <a:t>Surveys the land using satellite imagery to decide the best site for a construction project </a:t>
            </a:r>
          </a:p>
          <a:p>
            <a:pPr marL="400050" indent="-400050">
              <a:buFont typeface="+mj-lt"/>
              <a:buAutoNum type="romanLcPeriod"/>
            </a:pPr>
            <a:r>
              <a:rPr lang="en-US" sz="1200" dirty="0"/>
              <a:t>Measures how damaging a new construction project will be on the surrounding habitats </a:t>
            </a:r>
          </a:p>
          <a:p>
            <a:pPr marL="400050" indent="-400050">
              <a:buFont typeface="+mj-lt"/>
              <a:buAutoNum type="romanLcPeriod"/>
            </a:pPr>
            <a:r>
              <a:rPr lang="en-US" sz="1200" dirty="0"/>
              <a:t>Oversees the financial side of a construction project </a:t>
            </a:r>
          </a:p>
          <a:p>
            <a:pPr marL="400050" indent="-400050">
              <a:buFont typeface="+mj-lt"/>
              <a:buAutoNum type="romanLcPeriod"/>
            </a:pPr>
            <a:endParaRPr lang="en-GB" sz="1400" dirty="0"/>
          </a:p>
        </p:txBody>
      </p:sp>
      <p:sp>
        <p:nvSpPr>
          <p:cNvPr id="16" name="TextBox 15">
            <a:extLst>
              <a:ext uri="{FF2B5EF4-FFF2-40B4-BE49-F238E27FC236}">
                <a16:creationId xmlns:a16="http://schemas.microsoft.com/office/drawing/2014/main" id="{C2FCCC73-586C-4B82-4A99-DDCC4A2B7EBB}"/>
              </a:ext>
            </a:extLst>
          </p:cNvPr>
          <p:cNvSpPr txBox="1"/>
          <p:nvPr/>
        </p:nvSpPr>
        <p:spPr>
          <a:xfrm>
            <a:off x="161721" y="3484574"/>
            <a:ext cx="6602012" cy="1384995"/>
          </a:xfrm>
          <a:prstGeom prst="rect">
            <a:avLst/>
          </a:prstGeom>
          <a:noFill/>
        </p:spPr>
        <p:txBody>
          <a:bodyPr wrap="square" rtlCol="0">
            <a:spAutoFit/>
          </a:bodyPr>
          <a:lstStyle/>
          <a:p>
            <a:r>
              <a:rPr lang="en-US" sz="1400" dirty="0"/>
              <a:t>3b. Theo and Suha are both Consultants. Theo is an Environmental Consultant focusing on Environmental Impact Assessments and Suha is a Land Consultant.</a:t>
            </a:r>
            <a:br>
              <a:rPr lang="en-US" sz="1400" dirty="0"/>
            </a:br>
            <a:r>
              <a:rPr lang="en-US" sz="1400" dirty="0"/>
              <a:t> </a:t>
            </a:r>
            <a:br>
              <a:rPr lang="en-US" sz="1400" dirty="0"/>
            </a:br>
            <a:r>
              <a:rPr lang="en-US" sz="1400" dirty="0"/>
              <a:t>What is the difference between their roles? </a:t>
            </a:r>
            <a:br>
              <a:rPr lang="en-US" sz="1400" dirty="0"/>
            </a:br>
            <a:endParaRPr lang="en-US" sz="1400" dirty="0"/>
          </a:p>
          <a:p>
            <a:r>
              <a:rPr lang="en-US" sz="1400" dirty="0"/>
              <a:t>Sentence starter: </a:t>
            </a:r>
            <a:r>
              <a:rPr lang="en-US" sz="1400" i="1" dirty="0"/>
              <a:t>Theo’s role involves … whereas Suha’s role focuses on … </a:t>
            </a:r>
            <a:endParaRPr lang="en-GB" sz="1400" i="1" dirty="0"/>
          </a:p>
        </p:txBody>
      </p:sp>
      <p:sp>
        <p:nvSpPr>
          <p:cNvPr id="18" name="TextBox 17">
            <a:extLst>
              <a:ext uri="{FF2B5EF4-FFF2-40B4-BE49-F238E27FC236}">
                <a16:creationId xmlns:a16="http://schemas.microsoft.com/office/drawing/2014/main" id="{2965DBEC-CB09-1A84-0814-F265570A0460}"/>
              </a:ext>
            </a:extLst>
          </p:cNvPr>
          <p:cNvSpPr txBox="1"/>
          <p:nvPr/>
        </p:nvSpPr>
        <p:spPr>
          <a:xfrm>
            <a:off x="94267" y="4869569"/>
            <a:ext cx="6534558" cy="1519903"/>
          </a:xfrm>
          <a:prstGeom prst="rect">
            <a:avLst/>
          </a:prstGeom>
          <a:noFill/>
        </p:spPr>
        <p:txBody>
          <a:bodyPr wrap="square" rtlCol="0">
            <a:spAutoFit/>
          </a:bodyPr>
          <a:lstStyle/>
          <a:p>
            <a:pPr>
              <a:lnSpc>
                <a:spcPct val="200000"/>
              </a:lnSpc>
            </a:pPr>
            <a:r>
              <a:rPr lang="en-US" sz="1200" i="1" dirty="0"/>
              <a:t>………………………………………………………………………………………………………………………………………………………………………………………………………………………………………………………………………………………………………………………………………………………………………………………………………………………………………………………………………………………………………………………………………….</a:t>
            </a:r>
          </a:p>
        </p:txBody>
      </p:sp>
      <p:sp>
        <p:nvSpPr>
          <p:cNvPr id="20" name="TextBox 19">
            <a:extLst>
              <a:ext uri="{FF2B5EF4-FFF2-40B4-BE49-F238E27FC236}">
                <a16:creationId xmlns:a16="http://schemas.microsoft.com/office/drawing/2014/main" id="{9FC62E85-D72A-389D-A9E8-AE39A2A2A5D2}"/>
              </a:ext>
            </a:extLst>
          </p:cNvPr>
          <p:cNvSpPr txBox="1"/>
          <p:nvPr/>
        </p:nvSpPr>
        <p:spPr>
          <a:xfrm>
            <a:off x="161720" y="6481805"/>
            <a:ext cx="5923051" cy="2677656"/>
          </a:xfrm>
          <a:prstGeom prst="rect">
            <a:avLst/>
          </a:prstGeom>
          <a:noFill/>
        </p:spPr>
        <p:txBody>
          <a:bodyPr wrap="square" rtlCol="0">
            <a:spAutoFit/>
          </a:bodyPr>
          <a:lstStyle/>
          <a:p>
            <a:r>
              <a:rPr lang="en-US" sz="1400" dirty="0"/>
              <a:t>3c. Sort the statements into whether the apply to Quantity Surveyor, Environmental Consultant and Land Use Consultant </a:t>
            </a:r>
          </a:p>
          <a:p>
            <a:endParaRPr lang="en-US" sz="1400" dirty="0"/>
          </a:p>
          <a:p>
            <a:pPr marL="400050" indent="-400050">
              <a:buFont typeface="+mj-lt"/>
              <a:buAutoNum type="arabicPeriod"/>
            </a:pPr>
            <a:r>
              <a:rPr lang="en-US" sz="1400" dirty="0"/>
              <a:t>Uses GIS and digital mapping </a:t>
            </a:r>
          </a:p>
          <a:p>
            <a:pPr marL="400050" indent="-400050">
              <a:buFont typeface="+mj-lt"/>
              <a:buAutoNum type="arabicPeriod"/>
            </a:pPr>
            <a:r>
              <a:rPr lang="en-US" sz="1400" dirty="0"/>
              <a:t>Day-to-day involves a mixture of desk-based work and site visits</a:t>
            </a:r>
          </a:p>
          <a:p>
            <a:pPr marL="400050" indent="-400050">
              <a:buFont typeface="+mj-lt"/>
              <a:buAutoNum type="arabicPeriod"/>
            </a:pPr>
            <a:r>
              <a:rPr lang="en-US" sz="1400" dirty="0"/>
              <a:t>Uses numerical skills </a:t>
            </a:r>
          </a:p>
          <a:p>
            <a:pPr marL="400050" indent="-400050">
              <a:buFont typeface="+mj-lt"/>
              <a:buAutoNum type="arabicPeriod"/>
            </a:pPr>
            <a:r>
              <a:rPr lang="en-US" sz="1400" dirty="0"/>
              <a:t>Responsible for the financial side of project </a:t>
            </a:r>
          </a:p>
          <a:p>
            <a:pPr marL="400050" indent="-400050">
              <a:buFont typeface="+mj-lt"/>
              <a:buAutoNum type="arabicPeriod"/>
            </a:pPr>
            <a:r>
              <a:rPr lang="en-US" sz="1400" dirty="0"/>
              <a:t>Works with a range of specialists, like ecologists</a:t>
            </a:r>
          </a:p>
          <a:p>
            <a:pPr marL="400050" indent="-400050">
              <a:buFont typeface="+mj-lt"/>
              <a:buAutoNum type="arabicPeriod"/>
            </a:pPr>
            <a:r>
              <a:rPr lang="en-US" sz="1400" dirty="0"/>
              <a:t>Uses problem solving skills </a:t>
            </a:r>
          </a:p>
          <a:p>
            <a:pPr marL="400050" indent="-400050">
              <a:buFont typeface="+mj-lt"/>
              <a:buAutoNum type="arabicPeriod"/>
            </a:pPr>
            <a:r>
              <a:rPr lang="en-US" sz="1400" dirty="0"/>
              <a:t>Requires good understanding of sustainability </a:t>
            </a:r>
          </a:p>
          <a:p>
            <a:pPr marL="400050" indent="-400050">
              <a:buFont typeface="+mj-lt"/>
              <a:buAutoNum type="arabicPeriod"/>
            </a:pPr>
            <a:r>
              <a:rPr lang="en-US" sz="1400" dirty="0"/>
              <a:t>Requires good understanding of the impacts of climate change </a:t>
            </a:r>
            <a:br>
              <a:rPr lang="en-US" sz="1400" dirty="0"/>
            </a:br>
            <a:endParaRPr lang="en-US" sz="1400" dirty="0"/>
          </a:p>
        </p:txBody>
      </p:sp>
      <p:sp>
        <p:nvSpPr>
          <p:cNvPr id="21" name="Oval 20">
            <a:extLst>
              <a:ext uri="{FF2B5EF4-FFF2-40B4-BE49-F238E27FC236}">
                <a16:creationId xmlns:a16="http://schemas.microsoft.com/office/drawing/2014/main" id="{DA8416EE-B80E-DF2C-7DD0-E6D842FDE768}"/>
              </a:ext>
            </a:extLst>
          </p:cNvPr>
          <p:cNvSpPr/>
          <p:nvPr/>
        </p:nvSpPr>
        <p:spPr>
          <a:xfrm>
            <a:off x="1327483" y="8993774"/>
            <a:ext cx="2152357" cy="2094693"/>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A83810ED-DDCD-E741-62FE-2BBE137A5626}"/>
              </a:ext>
            </a:extLst>
          </p:cNvPr>
          <p:cNvSpPr/>
          <p:nvPr/>
        </p:nvSpPr>
        <p:spPr>
          <a:xfrm>
            <a:off x="2765775" y="8993774"/>
            <a:ext cx="2152357" cy="2094693"/>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FD071C05-1412-B68B-047B-4257CF285DD8}"/>
              </a:ext>
            </a:extLst>
          </p:cNvPr>
          <p:cNvSpPr/>
          <p:nvPr/>
        </p:nvSpPr>
        <p:spPr>
          <a:xfrm>
            <a:off x="2046629" y="10041120"/>
            <a:ext cx="2152357" cy="2094693"/>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3DDB6E05-D6EC-FE4A-4D25-BEE50FBC2CA5}"/>
              </a:ext>
            </a:extLst>
          </p:cNvPr>
          <p:cNvSpPr txBox="1"/>
          <p:nvPr/>
        </p:nvSpPr>
        <p:spPr>
          <a:xfrm>
            <a:off x="1786454" y="8995459"/>
            <a:ext cx="1188061" cy="430887"/>
          </a:xfrm>
          <a:prstGeom prst="rect">
            <a:avLst/>
          </a:prstGeom>
          <a:noFill/>
        </p:spPr>
        <p:txBody>
          <a:bodyPr wrap="square" rtlCol="0">
            <a:spAutoFit/>
          </a:bodyPr>
          <a:lstStyle/>
          <a:p>
            <a:pPr algn="ctr"/>
            <a:r>
              <a:rPr lang="en-US" sz="1100" u="sng" dirty="0"/>
              <a:t>Quantity Surveyor</a:t>
            </a:r>
            <a:endParaRPr lang="en-GB" sz="1100" u="sng" dirty="0"/>
          </a:p>
        </p:txBody>
      </p:sp>
      <p:sp>
        <p:nvSpPr>
          <p:cNvPr id="28" name="TextBox 27">
            <a:extLst>
              <a:ext uri="{FF2B5EF4-FFF2-40B4-BE49-F238E27FC236}">
                <a16:creationId xmlns:a16="http://schemas.microsoft.com/office/drawing/2014/main" id="{4C82F7BE-7C46-658D-3BB7-28B5903AB802}"/>
              </a:ext>
            </a:extLst>
          </p:cNvPr>
          <p:cNvSpPr txBox="1"/>
          <p:nvPr/>
        </p:nvSpPr>
        <p:spPr>
          <a:xfrm>
            <a:off x="3227435" y="9020630"/>
            <a:ext cx="1312104" cy="430887"/>
          </a:xfrm>
          <a:prstGeom prst="rect">
            <a:avLst/>
          </a:prstGeom>
          <a:noFill/>
        </p:spPr>
        <p:txBody>
          <a:bodyPr wrap="square" rtlCol="0">
            <a:spAutoFit/>
          </a:bodyPr>
          <a:lstStyle/>
          <a:p>
            <a:pPr algn="ctr"/>
            <a:r>
              <a:rPr lang="en-US" sz="1100" u="sng" dirty="0"/>
              <a:t>Environmental Consultant</a:t>
            </a:r>
            <a:endParaRPr lang="en-GB" sz="1100" u="sng" dirty="0"/>
          </a:p>
        </p:txBody>
      </p:sp>
      <p:sp>
        <p:nvSpPr>
          <p:cNvPr id="30" name="TextBox 29">
            <a:extLst>
              <a:ext uri="{FF2B5EF4-FFF2-40B4-BE49-F238E27FC236}">
                <a16:creationId xmlns:a16="http://schemas.microsoft.com/office/drawing/2014/main" id="{D2892703-BB78-DA0C-49FE-74809E8E4898}"/>
              </a:ext>
            </a:extLst>
          </p:cNvPr>
          <p:cNvSpPr txBox="1"/>
          <p:nvPr/>
        </p:nvSpPr>
        <p:spPr>
          <a:xfrm>
            <a:off x="2466755" y="11671430"/>
            <a:ext cx="1312104" cy="430887"/>
          </a:xfrm>
          <a:prstGeom prst="rect">
            <a:avLst/>
          </a:prstGeom>
          <a:noFill/>
        </p:spPr>
        <p:txBody>
          <a:bodyPr wrap="square" rtlCol="0">
            <a:spAutoFit/>
          </a:bodyPr>
          <a:lstStyle/>
          <a:p>
            <a:pPr algn="ctr"/>
            <a:r>
              <a:rPr lang="en-US" sz="1100" u="sng" dirty="0"/>
              <a:t>Land Use Consultant</a:t>
            </a:r>
            <a:endParaRPr lang="en-GB" sz="1100" u="sng" dirty="0"/>
          </a:p>
        </p:txBody>
      </p:sp>
      <p:sp>
        <p:nvSpPr>
          <p:cNvPr id="32" name="TextBox 31">
            <a:extLst>
              <a:ext uri="{FF2B5EF4-FFF2-40B4-BE49-F238E27FC236}">
                <a16:creationId xmlns:a16="http://schemas.microsoft.com/office/drawing/2014/main" id="{15C862EE-5F02-684A-D1AE-8AA198C2D44C}"/>
              </a:ext>
            </a:extLst>
          </p:cNvPr>
          <p:cNvSpPr txBox="1"/>
          <p:nvPr/>
        </p:nvSpPr>
        <p:spPr>
          <a:xfrm>
            <a:off x="0" y="39780"/>
            <a:ext cx="742950" cy="369332"/>
          </a:xfrm>
          <a:prstGeom prst="rect">
            <a:avLst/>
          </a:prstGeom>
          <a:noFill/>
        </p:spPr>
        <p:txBody>
          <a:bodyPr wrap="square" rtlCol="0">
            <a:spAutoFit/>
          </a:bodyPr>
          <a:lstStyle/>
          <a:p>
            <a:r>
              <a:rPr lang="en-US" dirty="0"/>
              <a:t>5</a:t>
            </a:r>
            <a:endParaRPr lang="en-GB" dirty="0"/>
          </a:p>
        </p:txBody>
      </p:sp>
    </p:spTree>
    <p:extLst>
      <p:ext uri="{BB962C8B-B14F-4D97-AF65-F5344CB8AC3E}">
        <p14:creationId xmlns:p14="http://schemas.microsoft.com/office/powerpoint/2010/main" val="37210021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1661</Words>
  <Application>Microsoft Office PowerPoint</Application>
  <PresentationFormat>Widescreen</PresentationFormat>
  <Paragraphs>180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Aptos</vt:lpstr>
      <vt:lpstr>Aptos Display</vt:lpstr>
      <vt:lpstr>Arial</vt:lpstr>
      <vt:lpstr>Open Sans</vt:lpstr>
      <vt:lpstr>Wingdings</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Alice Matthews</dc:creator>
  <cp:lastModifiedBy>Alice Matthews</cp:lastModifiedBy>
  <cp:revision>31</cp:revision>
  <dcterms:created xsi:type="dcterms:W3CDTF">2026-08-13T10:31:40Z</dcterms:created>
  <dcterms:modified xsi:type="dcterms:W3CDTF">2026-09-07T14:59:25Z</dcterms:modified>
</cp:coreProperties>
</file>