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8" r:id="rId8"/>
    <p:sldId id="263" r:id="rId9"/>
    <p:sldId id="264" r:id="rId10"/>
    <p:sldId id="265" r:id="rId11"/>
    <p:sldId id="266" r:id="rId12"/>
    <p:sldId id="267" r:id="rId13"/>
  </p:sldIdLst>
  <p:sldSz cx="12192000" cy="6858000"/>
  <p:notesSz cx="6858000" cy="9144000"/>
  <p:embeddedFontLst>
    <p:embeddedFont>
      <p:font typeface="Play" panose="020B0604020202020204" charset="0"/>
      <p:regular r:id="rId15"/>
      <p:bold r:id="rId16"/>
    </p:embeddedFont>
    <p:embeddedFont>
      <p:font typeface="Roboto" panose="02000000000000000000" pitchFamily="2"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4" roundtripDataSignature="AMtx7miwL3YPyLPnKTgjgfwwLUdyMfBOj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09D4AA-C826-4686-9EBE-62B340FB5563}" v="6" dt="2025-08-15T14:41:17.019"/>
  </p1510:revLst>
</p1510:revInfo>
</file>

<file path=ppt/tableStyles.xml><?xml version="1.0" encoding="utf-8"?>
<a:tblStyleLst xmlns:a="http://schemas.openxmlformats.org/drawingml/2006/main" def="{EF6D27EC-3561-4708-A9B7-F84442581A51}">
  <a:tblStyle styleId="{EF6D27EC-3561-4708-A9B7-F84442581A51}"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E3745A14-FC7F-4BD6-8C5A-DCFA781C0F60}"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customschemas.google.com/relationships/presentationmetadata" Target="metadata"/><Relationship Id="rId5" Type="http://schemas.openxmlformats.org/officeDocument/2006/relationships/slide" Target="slides/slide4.xml"/><Relationship Id="rId15" Type="http://schemas.openxmlformats.org/officeDocument/2006/relationships/font" Target="fonts/font1.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am Saddington" userId="b24ccab2-09e2-469b-a069-f959191242d4" providerId="ADAL" clId="{B7466AEF-DC1C-41E9-8A5A-445F9C995CA1}"/>
    <pc:docChg chg="custSel modSld">
      <pc:chgData name="Liam Saddington" userId="b24ccab2-09e2-469b-a069-f959191242d4" providerId="ADAL" clId="{B7466AEF-DC1C-41E9-8A5A-445F9C995CA1}" dt="2025-07-25T14:47:58.449" v="30" actId="20577"/>
      <pc:docMkLst>
        <pc:docMk/>
      </pc:docMkLst>
      <pc:sldChg chg="modSp mod">
        <pc:chgData name="Liam Saddington" userId="b24ccab2-09e2-469b-a069-f959191242d4" providerId="ADAL" clId="{B7466AEF-DC1C-41E9-8A5A-445F9C995CA1}" dt="2025-07-25T14:47:58.449" v="30" actId="20577"/>
        <pc:sldMkLst>
          <pc:docMk/>
          <pc:sldMk cId="0" sldId="264"/>
        </pc:sldMkLst>
        <pc:spChg chg="mod">
          <ac:chgData name="Liam Saddington" userId="b24ccab2-09e2-469b-a069-f959191242d4" providerId="ADAL" clId="{B7466AEF-DC1C-41E9-8A5A-445F9C995CA1}" dt="2025-07-25T14:47:58.449" v="30" actId="20577"/>
          <ac:spMkLst>
            <pc:docMk/>
            <pc:sldMk cId="0" sldId="264"/>
            <ac:spMk id="168" creationId="{00000000-0000-0000-0000-000000000000}"/>
          </ac:spMkLst>
        </pc:spChg>
        <pc:spChg chg="mod">
          <ac:chgData name="Liam Saddington" userId="b24ccab2-09e2-469b-a069-f959191242d4" providerId="ADAL" clId="{B7466AEF-DC1C-41E9-8A5A-445F9C995CA1}" dt="2025-07-25T14:47:40.833" v="7" actId="20577"/>
          <ac:spMkLst>
            <pc:docMk/>
            <pc:sldMk cId="0" sldId="264"/>
            <ac:spMk id="169" creationId="{00000000-0000-0000-0000-000000000000}"/>
          </ac:spMkLst>
        </pc:spChg>
      </pc:sldChg>
    </pc:docChg>
  </pc:docChgLst>
  <pc:docChgLst>
    <pc:chgData name="Claire Brown" userId="9f19065e-62d3-4dfd-ae7a-4e29e714addb" providerId="ADAL" clId="{CAA2644B-7396-40AB-84AB-D25B7EAA2E46}"/>
    <pc:docChg chg="custSel modSld">
      <pc:chgData name="Claire Brown" userId="9f19065e-62d3-4dfd-ae7a-4e29e714addb" providerId="ADAL" clId="{CAA2644B-7396-40AB-84AB-D25B7EAA2E46}" dt="2025-07-30T08:37:37.657" v="0" actId="478"/>
      <pc:docMkLst>
        <pc:docMk/>
      </pc:docMkLst>
      <pc:sldChg chg="delSp mod">
        <pc:chgData name="Claire Brown" userId="9f19065e-62d3-4dfd-ae7a-4e29e714addb" providerId="ADAL" clId="{CAA2644B-7396-40AB-84AB-D25B7EAA2E46}" dt="2025-07-30T08:37:37.657" v="0" actId="478"/>
        <pc:sldMkLst>
          <pc:docMk/>
          <pc:sldMk cId="0" sldId="265"/>
        </pc:sldMkLst>
      </pc:sldChg>
    </pc:docChg>
  </pc:docChgLst>
  <pc:docChgLst>
    <pc:chgData name="Guest User" userId="S::urn:spo:tenantanon#f98cf1c3-d5d4-4309-ae93-6385617d080c::" providerId="AD" clId="Web-{2722D793-D6E9-9393-3BA8-58CC47B51B77}"/>
    <pc:docChg chg="modSld">
      <pc:chgData name="Guest User" userId="S::urn:spo:tenantanon#f98cf1c3-d5d4-4309-ae93-6385617d080c::" providerId="AD" clId="Web-{2722D793-D6E9-9393-3BA8-58CC47B51B77}" dt="2025-08-01T08:23:55.789" v="4" actId="14100"/>
      <pc:docMkLst>
        <pc:docMk/>
      </pc:docMkLst>
      <pc:sldChg chg="addSp delSp modSp">
        <pc:chgData name="Guest User" userId="S::urn:spo:tenantanon#f98cf1c3-d5d4-4309-ae93-6385617d080c::" providerId="AD" clId="Web-{2722D793-D6E9-9393-3BA8-58CC47B51B77}" dt="2025-08-01T08:23:55.789" v="4" actId="14100"/>
        <pc:sldMkLst>
          <pc:docMk/>
          <pc:sldMk cId="0" sldId="258"/>
        </pc:sldMkLst>
        <pc:picChg chg="add mod">
          <ac:chgData name="Guest User" userId="S::urn:spo:tenantanon#f98cf1c3-d5d4-4309-ae93-6385617d080c::" providerId="AD" clId="Web-{2722D793-D6E9-9393-3BA8-58CC47B51B77}" dt="2025-08-01T08:23:55.789" v="4" actId="14100"/>
          <ac:picMkLst>
            <pc:docMk/>
            <pc:sldMk cId="0" sldId="258"/>
            <ac:picMk id="3" creationId="{A0C3DF37-7519-94A6-C6A9-3AFC25F393FE}"/>
          </ac:picMkLst>
        </pc:picChg>
      </pc:sldChg>
    </pc:docChg>
  </pc:docChgLst>
  <pc:docChgLst>
    <pc:chgData name="Claire Brown" userId="9f19065e-62d3-4dfd-ae7a-4e29e714addb" providerId="ADAL" clId="{8509D4AA-C826-4686-9EBE-62B340FB5563}"/>
    <pc:docChg chg="modSld">
      <pc:chgData name="Claire Brown" userId="9f19065e-62d3-4dfd-ae7a-4e29e714addb" providerId="ADAL" clId="{8509D4AA-C826-4686-9EBE-62B340FB5563}" dt="2025-08-15T14:41:21.168" v="35" actId="1076"/>
      <pc:docMkLst>
        <pc:docMk/>
      </pc:docMkLst>
      <pc:sldChg chg="addSp modSp mod">
        <pc:chgData name="Claire Brown" userId="9f19065e-62d3-4dfd-ae7a-4e29e714addb" providerId="ADAL" clId="{8509D4AA-C826-4686-9EBE-62B340FB5563}" dt="2025-08-15T14:40:36.237" v="23" actId="207"/>
        <pc:sldMkLst>
          <pc:docMk/>
          <pc:sldMk cId="0" sldId="258"/>
        </pc:sldMkLst>
        <pc:spChg chg="add mod">
          <ac:chgData name="Claire Brown" userId="9f19065e-62d3-4dfd-ae7a-4e29e714addb" providerId="ADAL" clId="{8509D4AA-C826-4686-9EBE-62B340FB5563}" dt="2025-08-15T14:40:18.228" v="20" actId="1076"/>
          <ac:spMkLst>
            <pc:docMk/>
            <pc:sldMk cId="0" sldId="258"/>
            <ac:spMk id="4" creationId="{9D329701-80F7-A67B-EE62-2D1CA5CF02FD}"/>
          </ac:spMkLst>
        </pc:spChg>
        <pc:spChg chg="add mod">
          <ac:chgData name="Claire Brown" userId="9f19065e-62d3-4dfd-ae7a-4e29e714addb" providerId="ADAL" clId="{8509D4AA-C826-4686-9EBE-62B340FB5563}" dt="2025-08-15T14:40:36.237" v="23" actId="207"/>
          <ac:spMkLst>
            <pc:docMk/>
            <pc:sldMk cId="0" sldId="258"/>
            <ac:spMk id="5" creationId="{92F59A79-0D58-8088-302C-66541790C4B3}"/>
          </ac:spMkLst>
        </pc:spChg>
      </pc:sldChg>
      <pc:sldChg chg="addSp modSp mod">
        <pc:chgData name="Claire Brown" userId="9f19065e-62d3-4dfd-ae7a-4e29e714addb" providerId="ADAL" clId="{8509D4AA-C826-4686-9EBE-62B340FB5563}" dt="2025-08-15T14:41:03.728" v="31" actId="1076"/>
        <pc:sldMkLst>
          <pc:docMk/>
          <pc:sldMk cId="0" sldId="259"/>
        </pc:sldMkLst>
        <pc:spChg chg="add mod">
          <ac:chgData name="Claire Brown" userId="9f19065e-62d3-4dfd-ae7a-4e29e714addb" providerId="ADAL" clId="{8509D4AA-C826-4686-9EBE-62B340FB5563}" dt="2025-08-15T14:40:58.373" v="29" actId="1076"/>
          <ac:spMkLst>
            <pc:docMk/>
            <pc:sldMk cId="0" sldId="259"/>
            <ac:spMk id="3" creationId="{1344EF39-FF70-203B-6A3C-C8141F5AA580}"/>
          </ac:spMkLst>
        </pc:spChg>
        <pc:spChg chg="add mod">
          <ac:chgData name="Claire Brown" userId="9f19065e-62d3-4dfd-ae7a-4e29e714addb" providerId="ADAL" clId="{8509D4AA-C826-4686-9EBE-62B340FB5563}" dt="2025-08-15T14:41:03.728" v="31" actId="1076"/>
          <ac:spMkLst>
            <pc:docMk/>
            <pc:sldMk cId="0" sldId="259"/>
            <ac:spMk id="4" creationId="{977B8041-E5F0-9F9E-F4B2-4436A960D95A}"/>
          </ac:spMkLst>
        </pc:spChg>
        <pc:picChg chg="mod">
          <ac:chgData name="Claire Brown" userId="9f19065e-62d3-4dfd-ae7a-4e29e714addb" providerId="ADAL" clId="{8509D4AA-C826-4686-9EBE-62B340FB5563}" dt="2025-08-15T14:40:55.099" v="28" actId="14100"/>
          <ac:picMkLst>
            <pc:docMk/>
            <pc:sldMk cId="0" sldId="259"/>
            <ac:picMk id="124" creationId="{00000000-0000-0000-0000-000000000000}"/>
          </ac:picMkLst>
        </pc:picChg>
      </pc:sldChg>
      <pc:sldChg chg="addSp modSp mod">
        <pc:chgData name="Claire Brown" userId="9f19065e-62d3-4dfd-ae7a-4e29e714addb" providerId="ADAL" clId="{8509D4AA-C826-4686-9EBE-62B340FB5563}" dt="2025-08-15T14:41:21.168" v="35" actId="1076"/>
        <pc:sldMkLst>
          <pc:docMk/>
          <pc:sldMk cId="0" sldId="260"/>
        </pc:sldMkLst>
        <pc:spChg chg="add mod">
          <ac:chgData name="Claire Brown" userId="9f19065e-62d3-4dfd-ae7a-4e29e714addb" providerId="ADAL" clId="{8509D4AA-C826-4686-9EBE-62B340FB5563}" dt="2025-08-15T14:41:15.784" v="33" actId="1076"/>
          <ac:spMkLst>
            <pc:docMk/>
            <pc:sldMk cId="0" sldId="260"/>
            <ac:spMk id="3" creationId="{56D6CF7F-60EC-3DD6-46A1-9F416394C0F0}"/>
          </ac:spMkLst>
        </pc:spChg>
        <pc:spChg chg="add mod">
          <ac:chgData name="Claire Brown" userId="9f19065e-62d3-4dfd-ae7a-4e29e714addb" providerId="ADAL" clId="{8509D4AA-C826-4686-9EBE-62B340FB5563}" dt="2025-08-15T14:41:21.168" v="35" actId="1076"/>
          <ac:spMkLst>
            <pc:docMk/>
            <pc:sldMk cId="0" sldId="260"/>
            <ac:spMk id="4" creationId="{4660A70D-FCF2-515C-6F22-1324DCAB0C0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pcc.ch/report/ar6/wg2/figures/chapter-8/figure-8-006"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2: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hlink"/>
              </a:buClr>
              <a:buSzPts val="1200"/>
              <a:buFont typeface="Arial"/>
              <a:buNone/>
            </a:pPr>
            <a:r>
              <a:rPr lang="en-GB" u="sng">
                <a:solidFill>
                  <a:schemeClr val="hlink"/>
                </a:solidFill>
                <a:hlinkClick r:id="rId3"/>
              </a:rPr>
              <a:t>Figure AR6 WG2 | Climate Change 2022: Impacts, Adaptation and Vulnerability (ipcc.ch)</a:t>
            </a:r>
            <a:endParaRPr/>
          </a:p>
        </p:txBody>
      </p:sp>
      <p:sp>
        <p:nvSpPr>
          <p:cNvPr id="80" name="Google Shape;80;p2: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38001a8a26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38001a8a26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g338001a8a26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38001a8a26_2_6: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338001a8a26_2_6:notes"/>
          <p:cNvSpPr txBox="1">
            <a:spLocks noGrp="1"/>
          </p:cNvSpPr>
          <p:nvPr>
            <p:ph type="body" idx="1"/>
          </p:nvPr>
        </p:nvSpPr>
        <p:spPr>
          <a:xfrm>
            <a:off x="685801"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38001a8a26_2_11:notes"/>
          <p:cNvSpPr txBox="1">
            <a:spLocks noGrp="1"/>
          </p:cNvSpPr>
          <p:nvPr>
            <p:ph type="body" idx="1"/>
          </p:nvPr>
        </p:nvSpPr>
        <p:spPr>
          <a:xfrm>
            <a:off x="685801"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5" name="Google Shape;185;g338001a8a26_2_11: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3: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p3: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4: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4: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5: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5: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6: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6: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dirty="0">
                <a:solidFill>
                  <a:srgbClr val="000000"/>
                </a:solidFill>
                <a:latin typeface="Arial"/>
                <a:ea typeface="Arial"/>
                <a:cs typeface="Arial"/>
                <a:sym typeface="Arial"/>
              </a:rPr>
              <a:t>Source https://www.bbc.com/future/article/20220506-the-uk-climate-refugees-who-wont-leave</a:t>
            </a:r>
            <a:endParaRPr lang="fr-FR" dirty="0"/>
          </a:p>
          <a:p>
            <a:pPr marL="0" lvl="0" indent="0" algn="l" rtl="0">
              <a:spcBef>
                <a:spcPts val="0"/>
              </a:spcBef>
              <a:spcAft>
                <a:spcPts val="0"/>
              </a:spcAft>
              <a:buNone/>
            </a:pPr>
            <a:endParaRPr dirty="0"/>
          </a:p>
        </p:txBody>
      </p:sp>
      <p:sp>
        <p:nvSpPr>
          <p:cNvPr id="139" name="Google Shape;13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7: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
        <p:nvSpPr>
          <p:cNvPr id="156" name="Google Shape;156;p7: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7: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
        <p:nvSpPr>
          <p:cNvPr id="156" name="Google Shape;156;p7: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21: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endParaRPr dirty="0"/>
          </a:p>
        </p:txBody>
      </p:sp>
      <p:sp>
        <p:nvSpPr>
          <p:cNvPr id="164" name="Google Shape;164;p21: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2"/>
        <p:cNvGrpSpPr/>
        <p:nvPr/>
      </p:nvGrpSpPr>
      <p:grpSpPr>
        <a:xfrm>
          <a:off x="0" y="0"/>
          <a:ext cx="0" cy="0"/>
          <a:chOff x="0" y="0"/>
          <a:chExt cx="0" cy="0"/>
        </a:xfrm>
      </p:grpSpPr>
      <p:sp>
        <p:nvSpPr>
          <p:cNvPr id="73" name="Google Shape;73;p1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1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57575"/>
              </a:buClr>
              <a:buSzPts val="2400"/>
              <a:buNone/>
              <a:defRPr sz="2400">
                <a:solidFill>
                  <a:srgbClr val="757575"/>
                </a:solidFill>
              </a:defRPr>
            </a:lvl1pPr>
            <a:lvl2pPr marL="914400" lvl="1" indent="-228600" algn="l">
              <a:lnSpc>
                <a:spcPct val="90000"/>
              </a:lnSpc>
              <a:spcBef>
                <a:spcPts val="500"/>
              </a:spcBef>
              <a:spcAft>
                <a:spcPts val="0"/>
              </a:spcAft>
              <a:buClr>
                <a:srgbClr val="757575"/>
              </a:buClr>
              <a:buSzPts val="2000"/>
              <a:buNone/>
              <a:defRPr sz="2000">
                <a:solidFill>
                  <a:srgbClr val="757575"/>
                </a:solidFill>
              </a:defRPr>
            </a:lvl2pPr>
            <a:lvl3pPr marL="1371600" lvl="2" indent="-228600" algn="l">
              <a:lnSpc>
                <a:spcPct val="90000"/>
              </a:lnSpc>
              <a:spcBef>
                <a:spcPts val="500"/>
              </a:spcBef>
              <a:spcAft>
                <a:spcPts val="0"/>
              </a:spcAft>
              <a:buClr>
                <a:srgbClr val="757575"/>
              </a:buClr>
              <a:buSzPts val="1800"/>
              <a:buNone/>
              <a:defRPr sz="1800">
                <a:solidFill>
                  <a:srgbClr val="757575"/>
                </a:solidFill>
              </a:defRPr>
            </a:lvl3pPr>
            <a:lvl4pPr marL="1828800" lvl="3" indent="-228600" algn="l">
              <a:lnSpc>
                <a:spcPct val="90000"/>
              </a:lnSpc>
              <a:spcBef>
                <a:spcPts val="500"/>
              </a:spcBef>
              <a:spcAft>
                <a:spcPts val="0"/>
              </a:spcAft>
              <a:buClr>
                <a:srgbClr val="757575"/>
              </a:buClr>
              <a:buSzPts val="1600"/>
              <a:buNone/>
              <a:defRPr sz="1600">
                <a:solidFill>
                  <a:srgbClr val="757575"/>
                </a:solidFill>
              </a:defRPr>
            </a:lvl4pPr>
            <a:lvl5pPr marL="2286000" lvl="4" indent="-228600" algn="l">
              <a:lnSpc>
                <a:spcPct val="90000"/>
              </a:lnSpc>
              <a:spcBef>
                <a:spcPts val="500"/>
              </a:spcBef>
              <a:spcAft>
                <a:spcPts val="0"/>
              </a:spcAft>
              <a:buClr>
                <a:srgbClr val="757575"/>
              </a:buClr>
              <a:buSzPts val="1600"/>
              <a:buNone/>
              <a:defRPr sz="1600">
                <a:solidFill>
                  <a:srgbClr val="757575"/>
                </a:solidFill>
              </a:defRPr>
            </a:lvl5pPr>
            <a:lvl6pPr marL="2743200" lvl="5" indent="-228600" algn="l">
              <a:lnSpc>
                <a:spcPct val="90000"/>
              </a:lnSpc>
              <a:spcBef>
                <a:spcPts val="5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24" name="Google Shape;24;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
        <p:cNvGrpSpPr/>
        <p:nvPr/>
      </p:nvGrpSpPr>
      <p:grpSpPr>
        <a:xfrm>
          <a:off x="0" y="0"/>
          <a:ext cx="0" cy="0"/>
          <a:chOff x="0" y="0"/>
          <a:chExt cx="0" cy="0"/>
        </a:xfrm>
      </p:grpSpPr>
      <p:sp>
        <p:nvSpPr>
          <p:cNvPr id="28" name="Google Shape;28;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4"/>
        <p:cNvGrpSpPr/>
        <p:nvPr/>
      </p:nvGrpSpPr>
      <p:grpSpPr>
        <a:xfrm>
          <a:off x="0" y="0"/>
          <a:ext cx="0" cy="0"/>
          <a:chOff x="0" y="0"/>
          <a:chExt cx="0" cy="0"/>
        </a:xfrm>
      </p:grpSpPr>
      <p:sp>
        <p:nvSpPr>
          <p:cNvPr id="35" name="Google Shape;35;p1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7" name="Google Shape;37;p1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1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3"/>
        <p:cNvGrpSpPr/>
        <p:nvPr/>
      </p:nvGrpSpPr>
      <p:grpSpPr>
        <a:xfrm>
          <a:off x="0" y="0"/>
          <a:ext cx="0" cy="0"/>
          <a:chOff x="0" y="0"/>
          <a:chExt cx="0" cy="0"/>
        </a:xfrm>
      </p:grpSpPr>
      <p:sp>
        <p:nvSpPr>
          <p:cNvPr id="44" name="Google Shape;44;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2"/>
        <p:cNvGrpSpPr/>
        <p:nvPr/>
      </p:nvGrpSpPr>
      <p:grpSpPr>
        <a:xfrm>
          <a:off x="0" y="0"/>
          <a:ext cx="0" cy="0"/>
          <a:chOff x="0" y="0"/>
          <a:chExt cx="0" cy="0"/>
        </a:xfrm>
      </p:grpSpPr>
      <p:sp>
        <p:nvSpPr>
          <p:cNvPr id="53" name="Google Shape;53;p1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5" name="Google Shape;55;p1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6" name="Google Shape;56;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7"/>
          <p:cNvSpPr>
            <a:spLocks noGrp="1"/>
          </p:cNvSpPr>
          <p:nvPr>
            <p:ph type="pic" idx="2"/>
          </p:nvPr>
        </p:nvSpPr>
        <p:spPr>
          <a:xfrm>
            <a:off x="5183188" y="987425"/>
            <a:ext cx="6172200" cy="4873625"/>
          </a:xfrm>
          <a:prstGeom prst="rect">
            <a:avLst/>
          </a:prstGeom>
          <a:noFill/>
          <a:ln>
            <a:noFill/>
          </a:ln>
        </p:spPr>
      </p:sp>
      <p:sp>
        <p:nvSpPr>
          <p:cNvPr id="62" name="Google Shape;62;p1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757575"/>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757575"/>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2"/>
          <p:cNvSpPr txBox="1">
            <a:spLocks noGrp="1"/>
          </p:cNvSpPr>
          <p:nvPr>
            <p:ph type="title"/>
          </p:nvPr>
        </p:nvSpPr>
        <p:spPr>
          <a:xfrm>
            <a:off x="2077103" y="26519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a:t>Climate change vulnerabilities </a:t>
            </a:r>
            <a:endParaRPr/>
          </a:p>
        </p:txBody>
      </p:sp>
      <p:sp>
        <p:nvSpPr>
          <p:cNvPr id="83" name="Google Shape;83;p2"/>
          <p:cNvSpPr txBox="1"/>
          <p:nvPr/>
        </p:nvSpPr>
        <p:spPr>
          <a:xfrm>
            <a:off x="396380" y="2378477"/>
            <a:ext cx="1306585" cy="369332"/>
          </a:xfrm>
          <a:prstGeom prst="rect">
            <a:avLst/>
          </a:prstGeom>
          <a:solidFill>
            <a:srgbClr val="FFFF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Calibri"/>
              <a:buNone/>
            </a:pPr>
            <a:r>
              <a:rPr lang="en-GB" sz="1800" b="0" i="0" u="none" strike="noStrike" cap="none">
                <a:solidFill>
                  <a:srgbClr val="000000"/>
                </a:solidFill>
                <a:latin typeface="Calibri"/>
                <a:ea typeface="Calibri"/>
                <a:cs typeface="Calibri"/>
                <a:sym typeface="Calibri"/>
              </a:rPr>
              <a:t>Activity </a:t>
            </a:r>
            <a:endParaRPr sz="1800" b="0" i="0" u="none" strike="noStrike" cap="none">
              <a:solidFill>
                <a:schemeClr val="dk1"/>
              </a:solidFill>
              <a:latin typeface="Calibri"/>
              <a:ea typeface="Calibri"/>
              <a:cs typeface="Calibri"/>
              <a:sym typeface="Calibri"/>
            </a:endParaRPr>
          </a:p>
        </p:txBody>
      </p:sp>
      <p:pic>
        <p:nvPicPr>
          <p:cNvPr id="85" name="Google Shape;85;p2"/>
          <p:cNvPicPr preferRelativeResize="0"/>
          <p:nvPr/>
        </p:nvPicPr>
        <p:blipFill rotWithShape="1">
          <a:blip r:embed="rId3">
            <a:alphaModFix/>
          </a:blip>
          <a:srcRect/>
          <a:stretch/>
        </p:blipFill>
        <p:spPr>
          <a:xfrm>
            <a:off x="1760237" y="1464646"/>
            <a:ext cx="9534840" cy="3287507"/>
          </a:xfrm>
          <a:prstGeom prst="rect">
            <a:avLst/>
          </a:prstGeom>
          <a:noFill/>
          <a:ln>
            <a:noFill/>
          </a:ln>
        </p:spPr>
      </p:pic>
      <p:sp>
        <p:nvSpPr>
          <p:cNvPr id="86" name="Google Shape;86;p2"/>
          <p:cNvSpPr txBox="1"/>
          <p:nvPr/>
        </p:nvSpPr>
        <p:spPr>
          <a:xfrm>
            <a:off x="0" y="4752153"/>
            <a:ext cx="12050485" cy="1903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dirty="0">
                <a:solidFill>
                  <a:schemeClr val="dk1"/>
                </a:solidFill>
                <a:latin typeface="Calibri"/>
                <a:ea typeface="Calibri"/>
                <a:cs typeface="Calibri"/>
                <a:sym typeface="Calibri"/>
              </a:rPr>
              <a:t>What countries are most at risk.</a:t>
            </a:r>
            <a:endParaRPr sz="2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dirty="0">
                <a:solidFill>
                  <a:schemeClr val="dk1"/>
                </a:solidFill>
                <a:latin typeface="Calibri"/>
                <a:ea typeface="Calibri"/>
                <a:cs typeface="Calibri"/>
                <a:sym typeface="Calibri"/>
              </a:rPr>
              <a:t>Are there commonalities between these countries ?</a:t>
            </a:r>
            <a:endParaRPr sz="2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dirty="0">
                <a:solidFill>
                  <a:schemeClr val="dk1"/>
                </a:solidFill>
                <a:latin typeface="Calibri"/>
                <a:ea typeface="Calibri"/>
                <a:cs typeface="Calibri"/>
                <a:sym typeface="Calibri"/>
              </a:rPr>
              <a:t>How does the </a:t>
            </a:r>
            <a:r>
              <a:rPr lang="en-GB" sz="2800" dirty="0">
                <a:solidFill>
                  <a:schemeClr val="dk1"/>
                </a:solidFill>
                <a:latin typeface="Calibri"/>
                <a:ea typeface="Calibri"/>
                <a:cs typeface="Calibri"/>
                <a:sym typeface="Calibri"/>
              </a:rPr>
              <a:t>UK </a:t>
            </a:r>
            <a:r>
              <a:rPr lang="en-GB" sz="2800" b="0" i="0" u="none" strike="noStrike" cap="none" dirty="0">
                <a:solidFill>
                  <a:schemeClr val="dk1"/>
                </a:solidFill>
                <a:latin typeface="Calibri"/>
                <a:ea typeface="Calibri"/>
                <a:cs typeface="Calibri"/>
                <a:sym typeface="Calibri"/>
              </a:rPr>
              <a:t>compare ?</a:t>
            </a:r>
            <a:endParaRPr sz="2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dirty="0">
                <a:solidFill>
                  <a:schemeClr val="dk1"/>
                </a:solidFill>
                <a:latin typeface="Calibri"/>
                <a:ea typeface="Calibri"/>
                <a:cs typeface="Calibri"/>
                <a:sym typeface="Calibri"/>
              </a:rPr>
              <a:t>What are the greatest examples of hazards </a:t>
            </a:r>
            <a:r>
              <a:rPr lang="en-GB" sz="2800" dirty="0">
                <a:solidFill>
                  <a:schemeClr val="dk1"/>
                </a:solidFill>
                <a:latin typeface="Calibri"/>
                <a:ea typeface="Calibri"/>
                <a:cs typeface="Calibri"/>
                <a:sym typeface="Calibri"/>
              </a:rPr>
              <a:t>that are affected by climate change?</a:t>
            </a:r>
            <a:endParaRPr sz="2800" b="0" i="0" u="none" strike="noStrike" cap="none" dirty="0">
              <a:solidFill>
                <a:schemeClr val="dk1"/>
              </a:solidFill>
              <a:latin typeface="Calibri"/>
              <a:ea typeface="Calibri"/>
              <a:cs typeface="Calibri"/>
              <a:sym typeface="Calibri"/>
            </a:endParaRPr>
          </a:p>
        </p:txBody>
      </p:sp>
      <p:sp>
        <p:nvSpPr>
          <p:cNvPr id="87" name="Google Shape;87;p2"/>
          <p:cNvSpPr/>
          <p:nvPr/>
        </p:nvSpPr>
        <p:spPr>
          <a:xfrm>
            <a:off x="0" y="0"/>
            <a:ext cx="12192000" cy="530397"/>
          </a:xfrm>
          <a:prstGeom prst="rightArrow">
            <a:avLst>
              <a:gd name="adj1" fmla="val 100000"/>
              <a:gd name="adj2" fmla="val 50730"/>
            </a:avLst>
          </a:prstGeom>
          <a:gradFill>
            <a:gsLst>
              <a:gs pos="0">
                <a:srgbClr val="66FF33"/>
              </a:gs>
              <a:gs pos="18000">
                <a:srgbClr val="66FF33"/>
              </a:gs>
              <a:gs pos="56000">
                <a:srgbClr val="FFFF00"/>
              </a:gs>
              <a:gs pos="91000">
                <a:srgbClr val="FF722C"/>
              </a:gs>
              <a:gs pos="100000">
                <a:srgbClr val="FF722C"/>
              </a:gs>
            </a:gsLst>
            <a:path path="circle">
              <a:fillToRect l="100000" t="100000"/>
            </a:path>
            <a:tileRect r="-100000" b="-100000"/>
          </a:gra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r>
              <a:rPr lang="en-GB" sz="220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To describe different adaptation strategies </a:t>
            </a:r>
            <a:endParaRPr sz="2200" i="0" u="none" strike="noStrike" cap="none" dirty="0">
              <a:solidFill>
                <a:schemeClr val="lt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400"/>
              <a:buFont typeface="Arial"/>
              <a:buNone/>
            </a:pPr>
            <a:endParaRPr sz="1400" b="1" i="0" u="none" strike="noStrike" cap="none" dirty="0">
              <a:solidFill>
                <a:srgbClr val="000000"/>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338001a8a26_2_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dirty="0">
                <a:latin typeface="Calibri" panose="020F0502020204030204" pitchFamily="34" charset="0"/>
                <a:ea typeface="Calibri" panose="020F0502020204030204" pitchFamily="34" charset="0"/>
                <a:cs typeface="Calibri" panose="020F0502020204030204" pitchFamily="34" charset="0"/>
              </a:rPr>
              <a:t>Resources for lesson</a:t>
            </a:r>
            <a:endParaRPr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1" name="Google Shape;181;g338001a8a26_2_6"/>
          <p:cNvPicPr preferRelativeResize="0"/>
          <p:nvPr/>
        </p:nvPicPr>
        <p:blipFill rotWithShape="1">
          <a:blip r:embed="rId3">
            <a:alphaModFix/>
          </a:blip>
          <a:srcRect l="10265"/>
          <a:stretch/>
        </p:blipFill>
        <p:spPr>
          <a:xfrm>
            <a:off x="774185" y="443155"/>
            <a:ext cx="10643629" cy="597169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g338001a8a26_2_11"/>
          <p:cNvSpPr txBox="1">
            <a:spLocks noGrp="1"/>
          </p:cNvSpPr>
          <p:nvPr>
            <p:ph type="body" idx="1"/>
          </p:nvPr>
        </p:nvSpPr>
        <p:spPr>
          <a:xfrm>
            <a:off x="457200" y="1062692"/>
            <a:ext cx="4375800" cy="54822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2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rPr>
              <a:t>In recent years, temperature increases have been noticed in various parts of the United States, affecting places like New Orleans, New England, and Alaska differently. </a:t>
            </a:r>
          </a:p>
          <a:p>
            <a:pPr marL="0" lvl="0" indent="0" algn="l" rtl="0">
              <a:lnSpc>
                <a:spcPct val="115000"/>
              </a:lnSpc>
              <a:spcBef>
                <a:spcPts val="0"/>
              </a:spcBef>
              <a:spcAft>
                <a:spcPts val="0"/>
              </a:spcAft>
              <a:buClr>
                <a:schemeClr val="dk1"/>
              </a:buClr>
              <a:buSzPts val="1100"/>
              <a:buFont typeface="Arial"/>
              <a:buNone/>
            </a:pPr>
            <a:endParaRPr lang="en-GB" sz="12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endParaRPr>
          </a:p>
          <a:p>
            <a:pPr marL="0" lvl="0" indent="0" algn="l" rtl="0">
              <a:lnSpc>
                <a:spcPct val="115000"/>
              </a:lnSpc>
              <a:spcBef>
                <a:spcPts val="0"/>
              </a:spcBef>
              <a:spcAft>
                <a:spcPts val="0"/>
              </a:spcAft>
              <a:buClr>
                <a:schemeClr val="dk1"/>
              </a:buClr>
              <a:buSzPts val="1100"/>
              <a:buFont typeface="Arial"/>
              <a:buNone/>
            </a:pPr>
            <a:r>
              <a:rPr lang="en-GB" sz="12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rPr>
              <a:t>In New Orleans, a city known for its vibrant culture and unique atmosphere, the temperatures have been rising. The warmer climate is bringing challenges such as more frequent and intense heat waves, as well as more powerful hurricanes, impacting both residents and the environment.</a:t>
            </a:r>
            <a:endParaRPr sz="12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endParaRPr>
          </a:p>
          <a:p>
            <a:pPr marL="0" lvl="0" indent="0" algn="l" rtl="0">
              <a:lnSpc>
                <a:spcPct val="115000"/>
              </a:lnSpc>
              <a:spcBef>
                <a:spcPts val="1500"/>
              </a:spcBef>
              <a:spcAft>
                <a:spcPts val="0"/>
              </a:spcAft>
              <a:buClr>
                <a:schemeClr val="dk1"/>
              </a:buClr>
              <a:buSzPts val="1100"/>
              <a:buFont typeface="Arial"/>
              <a:buNone/>
            </a:pPr>
            <a:r>
              <a:rPr lang="en-GB" sz="12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rPr>
              <a:t>New England, characterised by picturesque landscapes and distinct seasons, is also experiencing changes in temperature. Winters are becoming milder, with less snowfall in some areas, while summers are becoming warmer. These shifts can influence ecosystems and the way people live, impacting activities like skiing in the winter and outdoor events in the summer.</a:t>
            </a:r>
            <a:endParaRPr sz="12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endParaRPr>
          </a:p>
          <a:p>
            <a:pPr marL="0" lvl="0" indent="0" algn="l" rtl="0">
              <a:lnSpc>
                <a:spcPct val="115000"/>
              </a:lnSpc>
              <a:spcBef>
                <a:spcPts val="1500"/>
              </a:spcBef>
              <a:spcAft>
                <a:spcPts val="0"/>
              </a:spcAft>
              <a:buClr>
                <a:schemeClr val="dk1"/>
              </a:buClr>
              <a:buSzPts val="1100"/>
              <a:buFont typeface="Arial"/>
              <a:buNone/>
            </a:pPr>
            <a:r>
              <a:rPr lang="en-GB" sz="12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rPr>
              <a:t>Meanwhile, in the northernmost state of Alaska, the effects of global warming are particularly pronounced. The temperature rise is causing the permafrost, frozen ground, to thaw, leading to changes in landscapes and wildlife habitats. This poses challenges for indigenous communities that rely on traditional ways of life closely connected to the environment.</a:t>
            </a:r>
          </a:p>
          <a:p>
            <a:pPr marL="0" lvl="0" indent="0" algn="l" rtl="0">
              <a:lnSpc>
                <a:spcPct val="115000"/>
              </a:lnSpc>
              <a:spcBef>
                <a:spcPts val="1500"/>
              </a:spcBef>
              <a:spcAft>
                <a:spcPts val="0"/>
              </a:spcAft>
              <a:buClr>
                <a:schemeClr val="dk1"/>
              </a:buClr>
              <a:buSzPts val="1100"/>
              <a:buFont typeface="Arial"/>
              <a:buNone/>
            </a:pPr>
            <a:r>
              <a:rPr lang="en-GB" sz="12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rPr>
              <a:t>Although the United States is one country, there is a lot of variation in how climate change is affecting different states and cities.</a:t>
            </a:r>
          </a:p>
        </p:txBody>
      </p:sp>
      <p:sp>
        <p:nvSpPr>
          <p:cNvPr id="188" name="Google Shape;188;g338001a8a26_2_11"/>
          <p:cNvSpPr txBox="1"/>
          <p:nvPr/>
        </p:nvSpPr>
        <p:spPr>
          <a:xfrm>
            <a:off x="722237" y="77604"/>
            <a:ext cx="3577200" cy="708000"/>
          </a:xfrm>
          <a:prstGeom prst="rect">
            <a:avLst/>
          </a:prstGeom>
          <a:solidFill>
            <a:srgbClr val="FFF2CC"/>
          </a:solidFill>
          <a:ln w="222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Temperature increase in US communities. T</a:t>
            </a:r>
            <a:r>
              <a:rPr lang="en-GB" sz="2000" b="0" i="0" u="none" strike="noStrike" cap="none">
                <a:solidFill>
                  <a:srgbClr val="002060"/>
                </a:solidFill>
                <a:latin typeface="Calibri"/>
                <a:ea typeface="Calibri"/>
                <a:cs typeface="Calibri"/>
                <a:sym typeface="Calibri"/>
              </a:rPr>
              <a:t>ask 3</a:t>
            </a:r>
            <a:endParaRPr sz="2000" b="0" i="0" u="none" strike="noStrike" cap="none">
              <a:solidFill>
                <a:srgbClr val="000000"/>
              </a:solidFill>
              <a:latin typeface="Calibri"/>
              <a:ea typeface="Calibri"/>
              <a:cs typeface="Calibri"/>
              <a:sym typeface="Calibri"/>
            </a:endParaRPr>
          </a:p>
        </p:txBody>
      </p:sp>
      <p:sp>
        <p:nvSpPr>
          <p:cNvPr id="189" name="Google Shape;189;g338001a8a26_2_11"/>
          <p:cNvSpPr txBox="1"/>
          <p:nvPr/>
        </p:nvSpPr>
        <p:spPr>
          <a:xfrm>
            <a:off x="4989611" y="1040149"/>
            <a:ext cx="2132400" cy="4819500"/>
          </a:xfrm>
          <a:prstGeom prst="rect">
            <a:avLst/>
          </a:prstGeom>
          <a:solidFill>
            <a:srgbClr val="FFFF00"/>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Questions: </a:t>
            </a:r>
            <a:endParaRPr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14300" marR="0" lvl="0" indent="0" algn="l" rtl="0">
              <a:lnSpc>
                <a:spcPct val="100000"/>
              </a:lnSpc>
              <a:spcBef>
                <a:spcPts val="0"/>
              </a:spcBef>
              <a:spcAft>
                <a:spcPts val="0"/>
              </a:spcAft>
              <a:buNone/>
            </a:pPr>
            <a:r>
              <a:rPr lang="en-GB"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What are the three places in the USA being affected by temperature increase?</a:t>
            </a:r>
            <a:endParaRPr sz="1200" dirty="0">
              <a:latin typeface="Calibri" panose="020F0502020204030204" pitchFamily="34" charset="0"/>
              <a:ea typeface="Calibri" panose="020F0502020204030204" pitchFamily="34" charset="0"/>
              <a:cs typeface="Calibri" panose="020F0502020204030204" pitchFamily="34" charset="0"/>
            </a:endParaRPr>
          </a:p>
          <a:p>
            <a:pPr marL="114300" marR="0" lvl="0" indent="0" algn="l" rtl="0">
              <a:lnSpc>
                <a:spcPct val="100000"/>
              </a:lnSpc>
              <a:spcBef>
                <a:spcPts val="0"/>
              </a:spcBef>
              <a:spcAft>
                <a:spcPts val="0"/>
              </a:spcAft>
              <a:buNone/>
            </a:pPr>
            <a:endParaRPr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14300" marR="0" lvl="0" indent="0" algn="l" rtl="0">
              <a:lnSpc>
                <a:spcPct val="100000"/>
              </a:lnSpc>
              <a:spcBef>
                <a:spcPts val="0"/>
              </a:spcBef>
              <a:spcAft>
                <a:spcPts val="0"/>
              </a:spcAft>
              <a:buNone/>
            </a:pPr>
            <a:endParaRPr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14300" marR="0" lvl="0" indent="0" algn="l" rtl="0">
              <a:lnSpc>
                <a:spcPct val="100000"/>
              </a:lnSpc>
              <a:spcBef>
                <a:spcPts val="0"/>
              </a:spcBef>
              <a:spcAft>
                <a:spcPts val="0"/>
              </a:spcAft>
              <a:buNone/>
            </a:pPr>
            <a:r>
              <a:rPr lang="en-GB"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What challenge is temperature increase bringing to New Orleans?</a:t>
            </a:r>
            <a:endParaRPr sz="1200" dirty="0">
              <a:latin typeface="Calibri" panose="020F0502020204030204" pitchFamily="34" charset="0"/>
              <a:ea typeface="Calibri" panose="020F0502020204030204" pitchFamily="34" charset="0"/>
              <a:cs typeface="Calibri" panose="020F0502020204030204" pitchFamily="34" charset="0"/>
            </a:endParaRPr>
          </a:p>
          <a:p>
            <a:pPr marL="114300" marR="0" lvl="0" indent="0" algn="l" rtl="0">
              <a:lnSpc>
                <a:spcPct val="100000"/>
              </a:lnSpc>
              <a:spcBef>
                <a:spcPts val="0"/>
              </a:spcBef>
              <a:spcAft>
                <a:spcPts val="0"/>
              </a:spcAft>
              <a:buNone/>
            </a:pPr>
            <a:endParaRPr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14300" marR="0" lvl="0" indent="0" algn="l" rtl="0">
              <a:lnSpc>
                <a:spcPct val="100000"/>
              </a:lnSpc>
              <a:spcBef>
                <a:spcPts val="0"/>
              </a:spcBef>
              <a:spcAft>
                <a:spcPts val="0"/>
              </a:spcAft>
              <a:buNone/>
            </a:pPr>
            <a:endParaRPr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14300" marR="0" lvl="0" indent="0" algn="l" rtl="0">
              <a:lnSpc>
                <a:spcPct val="100000"/>
              </a:lnSpc>
              <a:spcBef>
                <a:spcPts val="0"/>
              </a:spcBef>
              <a:spcAft>
                <a:spcPts val="0"/>
              </a:spcAft>
              <a:buNone/>
            </a:pPr>
            <a:r>
              <a:rPr lang="en-GB"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How is winter changing in New England and what challenges does this present?</a:t>
            </a:r>
            <a:endParaRPr sz="1200" dirty="0">
              <a:latin typeface="Calibri" panose="020F0502020204030204" pitchFamily="34" charset="0"/>
              <a:ea typeface="Calibri" panose="020F0502020204030204" pitchFamily="34" charset="0"/>
              <a:cs typeface="Calibri" panose="020F0502020204030204" pitchFamily="34" charset="0"/>
            </a:endParaRPr>
          </a:p>
          <a:p>
            <a:pPr marL="114300" marR="0" lvl="0" indent="0" algn="l" rtl="0">
              <a:lnSpc>
                <a:spcPct val="100000"/>
              </a:lnSpc>
              <a:spcBef>
                <a:spcPts val="0"/>
              </a:spcBef>
              <a:spcAft>
                <a:spcPts val="0"/>
              </a:spcAft>
              <a:buNone/>
            </a:pPr>
            <a:endParaRPr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14300" marR="0" lvl="0" indent="0" algn="l" rtl="0">
              <a:lnSpc>
                <a:spcPct val="100000"/>
              </a:lnSpc>
              <a:spcBef>
                <a:spcPts val="0"/>
              </a:spcBef>
              <a:spcAft>
                <a:spcPts val="0"/>
              </a:spcAft>
              <a:buNone/>
            </a:pPr>
            <a:endParaRPr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14300" marR="0" lvl="0" indent="0" algn="l" rtl="0">
              <a:lnSpc>
                <a:spcPct val="100000"/>
              </a:lnSpc>
              <a:spcBef>
                <a:spcPts val="0"/>
              </a:spcBef>
              <a:spcAft>
                <a:spcPts val="0"/>
              </a:spcAft>
              <a:buNone/>
            </a:pPr>
            <a:r>
              <a:rPr lang="en-GB"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How are people in Alaska being impacted?</a:t>
            </a:r>
            <a:endParaRPr sz="1200" dirty="0">
              <a:latin typeface="Calibri" panose="020F0502020204030204" pitchFamily="34" charset="0"/>
              <a:ea typeface="Calibri" panose="020F0502020204030204" pitchFamily="34" charset="0"/>
              <a:cs typeface="Calibri" panose="020F0502020204030204" pitchFamily="34" charset="0"/>
            </a:endParaRPr>
          </a:p>
          <a:p>
            <a:pPr marL="114300" marR="0" lvl="0" indent="0" algn="l" rtl="0">
              <a:lnSpc>
                <a:spcPct val="100000"/>
              </a:lnSpc>
              <a:spcBef>
                <a:spcPts val="0"/>
              </a:spcBef>
              <a:spcAft>
                <a:spcPts val="0"/>
              </a:spcAft>
              <a:buNone/>
            </a:pPr>
            <a:endParaRPr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14300" marR="0" lvl="0" indent="0" algn="l" rtl="0">
              <a:lnSpc>
                <a:spcPct val="100000"/>
              </a:lnSpc>
              <a:spcBef>
                <a:spcPts val="0"/>
              </a:spcBef>
              <a:spcAft>
                <a:spcPts val="0"/>
              </a:spcAft>
              <a:buNone/>
            </a:pPr>
            <a:endParaRPr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14300" marR="0" lvl="0" indent="0" algn="l" rtl="0">
              <a:lnSpc>
                <a:spcPct val="100000"/>
              </a:lnSpc>
              <a:spcBef>
                <a:spcPts val="0"/>
              </a:spcBef>
              <a:spcAft>
                <a:spcPts val="0"/>
              </a:spcAft>
              <a:buNone/>
            </a:pPr>
            <a:r>
              <a:rPr lang="en-GB"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Where do you think the biggest threats are to the USA?</a:t>
            </a:r>
            <a:endParaRPr sz="12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3"/>
          <p:cNvSpPr txBox="1">
            <a:spLocks noGrp="1"/>
          </p:cNvSpPr>
          <p:nvPr>
            <p:ph type="title"/>
          </p:nvPr>
        </p:nvSpPr>
        <p:spPr>
          <a:xfrm>
            <a:off x="604400" y="2482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Play"/>
              <a:buNone/>
            </a:pPr>
            <a:r>
              <a:rPr lang="en-GB" dirty="0">
                <a:latin typeface="Calibri" panose="020F0502020204030204" pitchFamily="34" charset="0"/>
                <a:ea typeface="Calibri" panose="020F0502020204030204" pitchFamily="34" charset="0"/>
                <a:cs typeface="Calibri" panose="020F0502020204030204" pitchFamily="34" charset="0"/>
              </a:rPr>
              <a:t>Locating our case studies</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93" name="Google Shape;93;p3"/>
          <p:cNvPicPr preferRelativeResize="0"/>
          <p:nvPr/>
        </p:nvPicPr>
        <p:blipFill rotWithShape="1">
          <a:blip r:embed="rId3">
            <a:alphaModFix/>
          </a:blip>
          <a:srcRect l="10264"/>
          <a:stretch/>
        </p:blipFill>
        <p:spPr>
          <a:xfrm>
            <a:off x="1545650" y="1882200"/>
            <a:ext cx="9456200" cy="4862375"/>
          </a:xfrm>
          <a:prstGeom prst="rect">
            <a:avLst/>
          </a:prstGeom>
          <a:noFill/>
          <a:ln>
            <a:noFill/>
          </a:ln>
        </p:spPr>
      </p:pic>
      <p:sp>
        <p:nvSpPr>
          <p:cNvPr id="94" name="Google Shape;94;p3"/>
          <p:cNvSpPr txBox="1"/>
          <p:nvPr/>
        </p:nvSpPr>
        <p:spPr>
          <a:xfrm>
            <a:off x="337700" y="1785925"/>
            <a:ext cx="1207800" cy="526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a:solidFill>
                  <a:schemeClr val="dk1"/>
                </a:solidFill>
                <a:latin typeface="Calibri"/>
                <a:ea typeface="Calibri"/>
                <a:cs typeface="Calibri"/>
                <a:sym typeface="Calibri"/>
              </a:rPr>
              <a:t>Alaska</a:t>
            </a:r>
            <a:endParaRPr sz="2800" b="0" i="0" u="none" strike="noStrike" cap="none">
              <a:solidFill>
                <a:schemeClr val="dk1"/>
              </a:solidFill>
              <a:latin typeface="Calibri"/>
              <a:ea typeface="Calibri"/>
              <a:cs typeface="Calibri"/>
              <a:sym typeface="Calibri"/>
            </a:endParaRPr>
          </a:p>
        </p:txBody>
      </p:sp>
      <p:sp>
        <p:nvSpPr>
          <p:cNvPr id="95" name="Google Shape;95;p3"/>
          <p:cNvSpPr txBox="1"/>
          <p:nvPr/>
        </p:nvSpPr>
        <p:spPr>
          <a:xfrm>
            <a:off x="10231575" y="3695375"/>
            <a:ext cx="1285800" cy="526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a:solidFill>
                  <a:schemeClr val="dk1"/>
                </a:solidFill>
                <a:latin typeface="Calibri"/>
                <a:ea typeface="Calibri"/>
                <a:cs typeface="Calibri"/>
                <a:sym typeface="Calibri"/>
              </a:rPr>
              <a:t>Tuvalu</a:t>
            </a:r>
            <a:endParaRPr sz="2800" b="0" i="0" u="none" strike="noStrike" cap="none">
              <a:solidFill>
                <a:schemeClr val="dk1"/>
              </a:solidFill>
              <a:latin typeface="Calibri"/>
              <a:ea typeface="Calibri"/>
              <a:cs typeface="Calibri"/>
              <a:sym typeface="Calibri"/>
            </a:endParaRPr>
          </a:p>
        </p:txBody>
      </p:sp>
      <p:cxnSp>
        <p:nvCxnSpPr>
          <p:cNvPr id="96" name="Google Shape;96;p3"/>
          <p:cNvCxnSpPr>
            <a:stCxn id="94" idx="2"/>
          </p:cNvCxnSpPr>
          <p:nvPr/>
        </p:nvCxnSpPr>
        <p:spPr>
          <a:xfrm>
            <a:off x="941600" y="2312125"/>
            <a:ext cx="798900" cy="350700"/>
          </a:xfrm>
          <a:prstGeom prst="straightConnector1">
            <a:avLst/>
          </a:prstGeom>
          <a:noFill/>
          <a:ln w="38100" cap="flat" cmpd="sng">
            <a:solidFill>
              <a:schemeClr val="dk2"/>
            </a:solidFill>
            <a:prstDash val="solid"/>
            <a:round/>
            <a:headEnd type="none" w="sm" len="sm"/>
            <a:tailEnd type="triangle" w="med" len="med"/>
          </a:ln>
        </p:spPr>
      </p:cxnSp>
      <p:sp>
        <p:nvSpPr>
          <p:cNvPr id="97" name="Google Shape;97;p3"/>
          <p:cNvSpPr txBox="1"/>
          <p:nvPr/>
        </p:nvSpPr>
        <p:spPr>
          <a:xfrm>
            <a:off x="838200" y="4159375"/>
            <a:ext cx="1500300" cy="1325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a:solidFill>
                  <a:schemeClr val="dk1"/>
                </a:solidFill>
                <a:latin typeface="Calibri"/>
                <a:ea typeface="Calibri"/>
                <a:cs typeface="Calibri"/>
                <a:sym typeface="Calibri"/>
              </a:rPr>
              <a:t>New Orleans</a:t>
            </a:r>
            <a:endParaRPr sz="2800" b="0" i="0" u="none" strike="noStrike" cap="none">
              <a:solidFill>
                <a:schemeClr val="dk1"/>
              </a:solidFill>
              <a:latin typeface="Calibri"/>
              <a:ea typeface="Calibri"/>
              <a:cs typeface="Calibri"/>
              <a:sym typeface="Calibri"/>
            </a:endParaRPr>
          </a:p>
        </p:txBody>
      </p:sp>
      <p:cxnSp>
        <p:nvCxnSpPr>
          <p:cNvPr id="98" name="Google Shape;98;p3"/>
          <p:cNvCxnSpPr/>
          <p:nvPr/>
        </p:nvCxnSpPr>
        <p:spPr>
          <a:xfrm rot="10800000" flipH="1">
            <a:off x="1896500" y="3695375"/>
            <a:ext cx="1285800" cy="873300"/>
          </a:xfrm>
          <a:prstGeom prst="straightConnector1">
            <a:avLst/>
          </a:prstGeom>
          <a:noFill/>
          <a:ln w="38100" cap="flat" cmpd="sng">
            <a:solidFill>
              <a:schemeClr val="dk2"/>
            </a:solidFill>
            <a:prstDash val="solid"/>
            <a:round/>
            <a:headEnd type="none" w="sm" len="sm"/>
            <a:tailEnd type="triangle" w="med" len="med"/>
          </a:ln>
        </p:spPr>
      </p:cxnSp>
      <p:sp>
        <p:nvSpPr>
          <p:cNvPr id="99" name="Google Shape;99;p3"/>
          <p:cNvSpPr txBox="1"/>
          <p:nvPr/>
        </p:nvSpPr>
        <p:spPr>
          <a:xfrm>
            <a:off x="3786150" y="3165900"/>
            <a:ext cx="1597500" cy="526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a:solidFill>
                  <a:schemeClr val="dk1"/>
                </a:solidFill>
                <a:latin typeface="Calibri"/>
                <a:ea typeface="Calibri"/>
                <a:cs typeface="Calibri"/>
                <a:sym typeface="Calibri"/>
              </a:rPr>
              <a:t>New England</a:t>
            </a:r>
            <a:endParaRPr sz="2800" b="0" i="0" u="none" strike="noStrike" cap="none">
              <a:solidFill>
                <a:schemeClr val="dk1"/>
              </a:solidFill>
              <a:latin typeface="Calibri"/>
              <a:ea typeface="Calibri"/>
              <a:cs typeface="Calibri"/>
              <a:sym typeface="Calibri"/>
            </a:endParaRPr>
          </a:p>
        </p:txBody>
      </p:sp>
      <p:cxnSp>
        <p:nvCxnSpPr>
          <p:cNvPr id="100" name="Google Shape;100;p3"/>
          <p:cNvCxnSpPr/>
          <p:nvPr/>
        </p:nvCxnSpPr>
        <p:spPr>
          <a:xfrm rot="10800000">
            <a:off x="3477950" y="3503975"/>
            <a:ext cx="425100" cy="191400"/>
          </a:xfrm>
          <a:prstGeom prst="straightConnector1">
            <a:avLst/>
          </a:prstGeom>
          <a:noFill/>
          <a:ln w="38100" cap="flat" cmpd="sng">
            <a:solidFill>
              <a:schemeClr val="dk2"/>
            </a:solidFill>
            <a:prstDash val="solid"/>
            <a:round/>
            <a:headEnd type="none" w="sm" len="sm"/>
            <a:tailEnd type="triangle" w="med" len="med"/>
          </a:ln>
        </p:spPr>
      </p:cxnSp>
      <p:cxnSp>
        <p:nvCxnSpPr>
          <p:cNvPr id="101" name="Google Shape;101;p3"/>
          <p:cNvCxnSpPr>
            <a:stCxn id="95" idx="2"/>
          </p:cNvCxnSpPr>
          <p:nvPr/>
        </p:nvCxnSpPr>
        <p:spPr>
          <a:xfrm flipH="1">
            <a:off x="10410375" y="4221575"/>
            <a:ext cx="464100" cy="623100"/>
          </a:xfrm>
          <a:prstGeom prst="straightConnector1">
            <a:avLst/>
          </a:prstGeom>
          <a:noFill/>
          <a:ln w="38100" cap="flat" cmpd="sng">
            <a:solidFill>
              <a:schemeClr val="dk2"/>
            </a:solidFill>
            <a:prstDash val="solid"/>
            <a:round/>
            <a:headEnd type="none" w="sm" len="sm"/>
            <a:tailEnd type="triangle" w="med" len="med"/>
          </a:ln>
        </p:spPr>
      </p:cxnSp>
      <p:sp>
        <p:nvSpPr>
          <p:cNvPr id="102" name="Google Shape;102;p3"/>
          <p:cNvSpPr txBox="1"/>
          <p:nvPr/>
        </p:nvSpPr>
        <p:spPr>
          <a:xfrm>
            <a:off x="5247425" y="1259100"/>
            <a:ext cx="2980800" cy="623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a:solidFill>
                  <a:schemeClr val="dk1"/>
                </a:solidFill>
                <a:latin typeface="Calibri"/>
                <a:ea typeface="Calibri"/>
                <a:cs typeface="Calibri"/>
                <a:sym typeface="Calibri"/>
              </a:rPr>
              <a:t>Fairbourne, Wales</a:t>
            </a:r>
            <a:endParaRPr sz="2800" b="0" i="0" u="none" strike="noStrike" cap="none">
              <a:solidFill>
                <a:schemeClr val="dk1"/>
              </a:solidFill>
              <a:latin typeface="Calibri"/>
              <a:ea typeface="Calibri"/>
              <a:cs typeface="Calibri"/>
              <a:sym typeface="Calibri"/>
            </a:endParaRPr>
          </a:p>
        </p:txBody>
      </p:sp>
      <p:pic>
        <p:nvPicPr>
          <p:cNvPr id="103" name="Google Shape;103;p3"/>
          <p:cNvPicPr preferRelativeResize="0"/>
          <p:nvPr/>
        </p:nvPicPr>
        <p:blipFill rotWithShape="1">
          <a:blip r:embed="rId4">
            <a:alphaModFix/>
          </a:blip>
          <a:srcRect/>
          <a:stretch/>
        </p:blipFill>
        <p:spPr>
          <a:xfrm>
            <a:off x="8872171" y="248225"/>
            <a:ext cx="2528350" cy="2376500"/>
          </a:xfrm>
          <a:prstGeom prst="rect">
            <a:avLst/>
          </a:prstGeom>
          <a:noFill/>
          <a:ln>
            <a:noFill/>
          </a:ln>
        </p:spPr>
      </p:pic>
      <p:cxnSp>
        <p:nvCxnSpPr>
          <p:cNvPr id="104" name="Google Shape;104;p3"/>
          <p:cNvCxnSpPr>
            <a:stCxn id="102" idx="0"/>
          </p:cNvCxnSpPr>
          <p:nvPr/>
        </p:nvCxnSpPr>
        <p:spPr>
          <a:xfrm rot="10800000" flipH="1">
            <a:off x="6737825" y="889800"/>
            <a:ext cx="2601000" cy="369300"/>
          </a:xfrm>
          <a:prstGeom prst="straightConnector1">
            <a:avLst/>
          </a:prstGeom>
          <a:noFill/>
          <a:ln w="38100" cap="flat" cmpd="sng">
            <a:solidFill>
              <a:schemeClr val="dk2"/>
            </a:solidFill>
            <a:prstDash val="solid"/>
            <a:round/>
            <a:headEnd type="none" w="sm" len="sm"/>
            <a:tailEnd type="triangle" w="med" len="med"/>
          </a:ln>
        </p:spPr>
      </p:cxnSp>
      <p:cxnSp>
        <p:nvCxnSpPr>
          <p:cNvPr id="105" name="Google Shape;105;p3"/>
          <p:cNvCxnSpPr>
            <a:cxnSpLocks/>
            <a:stCxn id="102" idx="2"/>
          </p:cNvCxnSpPr>
          <p:nvPr/>
        </p:nvCxnSpPr>
        <p:spPr>
          <a:xfrm flipH="1">
            <a:off x="5383650" y="1882200"/>
            <a:ext cx="1354175" cy="1133143"/>
          </a:xfrm>
          <a:prstGeom prst="straightConnector1">
            <a:avLst/>
          </a:prstGeom>
          <a:noFill/>
          <a:ln w="38100" cap="flat" cmpd="sng">
            <a:solidFill>
              <a:schemeClr val="dk2"/>
            </a:solidFill>
            <a:prstDash val="solid"/>
            <a:round/>
            <a:headEnd type="none" w="sm" len="sm"/>
            <a:tailEnd type="triangle" w="med" len="med"/>
          </a:ln>
        </p:spPr>
      </p:cxnSp>
      <p:sp>
        <p:nvSpPr>
          <p:cNvPr id="106" name="Google Shape;106;p3"/>
          <p:cNvSpPr txBox="1"/>
          <p:nvPr/>
        </p:nvSpPr>
        <p:spPr>
          <a:xfrm>
            <a:off x="298750" y="5214925"/>
            <a:ext cx="2528400" cy="1481700"/>
          </a:xfrm>
          <a:prstGeom prst="rect">
            <a:avLst/>
          </a:prstGeom>
          <a:solidFill>
            <a:srgbClr val="FFFF00"/>
          </a:solidFill>
          <a:ln w="9525" cap="flat" cmpd="sng">
            <a:solidFill>
              <a:srgbClr val="FFFF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dirty="0">
                <a:solidFill>
                  <a:schemeClr val="dk1"/>
                </a:solidFill>
                <a:latin typeface="Calibri"/>
                <a:ea typeface="Calibri"/>
                <a:cs typeface="Calibri"/>
                <a:sym typeface="Calibri"/>
              </a:rPr>
              <a:t>Describe the location of our case studies</a:t>
            </a:r>
            <a:endParaRPr sz="2800" b="0" i="0" u="none" strike="noStrike" cap="none" dirty="0">
              <a:solidFill>
                <a:schemeClr val="dk1"/>
              </a:solidFill>
              <a:latin typeface="Calibri"/>
              <a:ea typeface="Calibri"/>
              <a:cs typeface="Calibri"/>
              <a:sym typeface="Calibri"/>
            </a:endParaRPr>
          </a:p>
        </p:txBody>
      </p:sp>
      <p:sp>
        <p:nvSpPr>
          <p:cNvPr id="2" name="Google Shape;87;p2">
            <a:extLst>
              <a:ext uri="{FF2B5EF4-FFF2-40B4-BE49-F238E27FC236}">
                <a16:creationId xmlns:a16="http://schemas.microsoft.com/office/drawing/2014/main" id="{2C6B6CAB-5138-4D07-5C84-165D65C5B0D0}"/>
              </a:ext>
            </a:extLst>
          </p:cNvPr>
          <p:cNvSpPr/>
          <p:nvPr/>
        </p:nvSpPr>
        <p:spPr>
          <a:xfrm>
            <a:off x="0" y="0"/>
            <a:ext cx="12192000" cy="530397"/>
          </a:xfrm>
          <a:prstGeom prst="rightArrow">
            <a:avLst>
              <a:gd name="adj1" fmla="val 100000"/>
              <a:gd name="adj2" fmla="val 50730"/>
            </a:avLst>
          </a:prstGeom>
          <a:gradFill>
            <a:gsLst>
              <a:gs pos="0">
                <a:srgbClr val="66FF33"/>
              </a:gs>
              <a:gs pos="18000">
                <a:srgbClr val="66FF33"/>
              </a:gs>
              <a:gs pos="56000">
                <a:srgbClr val="FFFF00"/>
              </a:gs>
              <a:gs pos="91000">
                <a:srgbClr val="FF722C"/>
              </a:gs>
              <a:gs pos="100000">
                <a:srgbClr val="FF722C"/>
              </a:gs>
            </a:gsLst>
            <a:path path="circle">
              <a:fillToRect l="100000" t="100000"/>
            </a:path>
            <a:tileRect r="-100000" b="-100000"/>
          </a:gra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r>
              <a:rPr lang="en-GB" sz="220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To describe different adaptation strategies </a:t>
            </a:r>
            <a:endParaRPr sz="2200" i="0" u="none" strike="noStrike" cap="none" dirty="0">
              <a:solidFill>
                <a:schemeClr val="lt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400"/>
              <a:buFont typeface="Arial"/>
              <a:buNone/>
            </a:pPr>
            <a:endParaRPr sz="1400" b="1" i="0" u="none" strike="noStrike" cap="none" dirty="0">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4"/>
          <p:cNvSpPr txBox="1">
            <a:spLocks noGrp="1"/>
          </p:cNvSpPr>
          <p:nvPr>
            <p:ph type="title"/>
          </p:nvPr>
        </p:nvSpPr>
        <p:spPr>
          <a:xfrm>
            <a:off x="58911" y="25239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Play"/>
              <a:buNone/>
            </a:pPr>
            <a:r>
              <a:rPr lang="en-GB" dirty="0">
                <a:latin typeface="Calibri" panose="020F0502020204030204" pitchFamily="34" charset="0"/>
                <a:ea typeface="Calibri" panose="020F0502020204030204" pitchFamily="34" charset="0"/>
                <a:cs typeface="Calibri" panose="020F0502020204030204" pitchFamily="34" charset="0"/>
              </a:rPr>
              <a:t>Sea Level Rise in Tuvalu</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114" name="Google Shape;114;p4"/>
          <p:cNvPicPr preferRelativeResize="0"/>
          <p:nvPr/>
        </p:nvPicPr>
        <p:blipFill rotWithShape="1">
          <a:blip r:embed="rId3">
            <a:alphaModFix/>
          </a:blip>
          <a:srcRect/>
          <a:stretch/>
        </p:blipFill>
        <p:spPr>
          <a:xfrm>
            <a:off x="4675" y="1167637"/>
            <a:ext cx="6030300" cy="4522725"/>
          </a:xfrm>
          <a:prstGeom prst="rect">
            <a:avLst/>
          </a:prstGeom>
          <a:noFill/>
          <a:ln>
            <a:noFill/>
          </a:ln>
        </p:spPr>
      </p:pic>
      <p:sp>
        <p:nvSpPr>
          <p:cNvPr id="116" name="Google Shape;116;p4"/>
          <p:cNvSpPr txBox="1"/>
          <p:nvPr/>
        </p:nvSpPr>
        <p:spPr>
          <a:xfrm>
            <a:off x="50" y="6208575"/>
            <a:ext cx="12192000" cy="649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a:solidFill>
                  <a:schemeClr val="dk1"/>
                </a:solidFill>
                <a:latin typeface="Calibri"/>
                <a:ea typeface="Calibri"/>
                <a:cs typeface="Calibri"/>
                <a:sym typeface="Calibri"/>
              </a:rPr>
              <a:t>Look at these two images: how do they show the threat of sea level rise in Tuvalu?</a:t>
            </a:r>
            <a:endParaRPr sz="2800" b="0" i="0" u="none" strike="noStrike" cap="none">
              <a:solidFill>
                <a:schemeClr val="dk1"/>
              </a:solidFill>
              <a:latin typeface="Calibri"/>
              <a:ea typeface="Calibri"/>
              <a:cs typeface="Calibri"/>
              <a:sym typeface="Calibri"/>
            </a:endParaRPr>
          </a:p>
        </p:txBody>
      </p:sp>
      <p:sp>
        <p:nvSpPr>
          <p:cNvPr id="117" name="Google Shape;117;p4"/>
          <p:cNvSpPr txBox="1"/>
          <p:nvPr/>
        </p:nvSpPr>
        <p:spPr>
          <a:xfrm>
            <a:off x="0" y="5690362"/>
            <a:ext cx="12192000" cy="41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24"/>
              </a:buClr>
              <a:buSzPts val="2100"/>
              <a:buFont typeface="Arial"/>
              <a:buNone/>
            </a:pPr>
            <a:r>
              <a:rPr lang="en-GB" sz="2100" b="0" i="0" u="none" strike="noStrike" cap="none" dirty="0">
                <a:solidFill>
                  <a:srgbClr val="202124"/>
                </a:solidFill>
                <a:highlight>
                  <a:srgbClr val="FFFFFF"/>
                </a:highlight>
                <a:latin typeface="Arial"/>
                <a:ea typeface="Arial"/>
                <a:cs typeface="Arial"/>
                <a:sym typeface="Arial"/>
              </a:rPr>
              <a:t>Vaitupu                                                                       Funafuti</a:t>
            </a:r>
            <a:endParaRPr sz="2800" b="0" i="0" u="none" strike="noStrike" cap="none" dirty="0">
              <a:solidFill>
                <a:schemeClr val="dk1"/>
              </a:solidFill>
              <a:latin typeface="Calibri"/>
              <a:ea typeface="Calibri"/>
              <a:cs typeface="Calibri"/>
              <a:sym typeface="Calibri"/>
            </a:endParaRPr>
          </a:p>
        </p:txBody>
      </p:sp>
      <p:sp>
        <p:nvSpPr>
          <p:cNvPr id="2" name="Google Shape;87;p2">
            <a:extLst>
              <a:ext uri="{FF2B5EF4-FFF2-40B4-BE49-F238E27FC236}">
                <a16:creationId xmlns:a16="http://schemas.microsoft.com/office/drawing/2014/main" id="{BDC80CA6-5731-05B0-9055-C50EB8F1CD85}"/>
              </a:ext>
            </a:extLst>
          </p:cNvPr>
          <p:cNvSpPr/>
          <p:nvPr/>
        </p:nvSpPr>
        <p:spPr>
          <a:xfrm>
            <a:off x="0" y="0"/>
            <a:ext cx="12192000" cy="530397"/>
          </a:xfrm>
          <a:prstGeom prst="rightArrow">
            <a:avLst>
              <a:gd name="adj1" fmla="val 100000"/>
              <a:gd name="adj2" fmla="val 50730"/>
            </a:avLst>
          </a:prstGeom>
          <a:gradFill>
            <a:gsLst>
              <a:gs pos="0">
                <a:srgbClr val="66FF33"/>
              </a:gs>
              <a:gs pos="18000">
                <a:srgbClr val="66FF33"/>
              </a:gs>
              <a:gs pos="56000">
                <a:srgbClr val="FFFF00"/>
              </a:gs>
              <a:gs pos="91000">
                <a:srgbClr val="FF722C"/>
              </a:gs>
              <a:gs pos="100000">
                <a:srgbClr val="FF722C"/>
              </a:gs>
            </a:gsLst>
            <a:path path="circle">
              <a:fillToRect l="100000" t="100000"/>
            </a:path>
            <a:tileRect r="-100000" b="-100000"/>
          </a:gra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r>
              <a:rPr lang="en-GB" sz="220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To describe different adaptation strategies </a:t>
            </a:r>
            <a:endParaRPr sz="2200" i="0" u="none" strike="noStrike" cap="none" dirty="0">
              <a:solidFill>
                <a:schemeClr val="lt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400"/>
              <a:buFont typeface="Arial"/>
              <a:buNone/>
            </a:pPr>
            <a:endParaRPr sz="1400" b="1" i="0" u="none" strike="noStrike" cap="none" dirty="0">
              <a:solidFill>
                <a:srgbClr val="000000"/>
              </a:solidFill>
              <a:latin typeface="Calibri"/>
              <a:ea typeface="Calibri"/>
              <a:cs typeface="Calibri"/>
              <a:sym typeface="Calibri"/>
            </a:endParaRPr>
          </a:p>
        </p:txBody>
      </p:sp>
      <p:pic>
        <p:nvPicPr>
          <p:cNvPr id="3" name="Picture 2" descr="A road with palm trees and rocks on the side&#10;&#10;AI-generated content may be incorrect.">
            <a:extLst>
              <a:ext uri="{FF2B5EF4-FFF2-40B4-BE49-F238E27FC236}">
                <a16:creationId xmlns:a16="http://schemas.microsoft.com/office/drawing/2014/main" id="{A0C3DF37-7519-94A6-C6A9-3AFC25F393FE}"/>
              </a:ext>
            </a:extLst>
          </p:cNvPr>
          <p:cNvPicPr>
            <a:picLocks noChangeAspect="1"/>
          </p:cNvPicPr>
          <p:nvPr/>
        </p:nvPicPr>
        <p:blipFill>
          <a:blip r:embed="rId4"/>
          <a:stretch>
            <a:fillRect/>
          </a:stretch>
        </p:blipFill>
        <p:spPr>
          <a:xfrm>
            <a:off x="6096000" y="1165953"/>
            <a:ext cx="6031735" cy="4526096"/>
          </a:xfrm>
          <a:prstGeom prst="rect">
            <a:avLst/>
          </a:prstGeom>
        </p:spPr>
      </p:pic>
      <p:sp>
        <p:nvSpPr>
          <p:cNvPr id="4" name="TextBox 3">
            <a:extLst>
              <a:ext uri="{FF2B5EF4-FFF2-40B4-BE49-F238E27FC236}">
                <a16:creationId xmlns:a16="http://schemas.microsoft.com/office/drawing/2014/main" id="{9D329701-80F7-A67B-EE62-2D1CA5CF02FD}"/>
              </a:ext>
            </a:extLst>
          </p:cNvPr>
          <p:cNvSpPr txBox="1"/>
          <p:nvPr/>
        </p:nvSpPr>
        <p:spPr>
          <a:xfrm>
            <a:off x="0" y="5382585"/>
            <a:ext cx="1917290" cy="307777"/>
          </a:xfrm>
          <a:prstGeom prst="rect">
            <a:avLst/>
          </a:prstGeom>
          <a:noFill/>
        </p:spPr>
        <p:txBody>
          <a:bodyPr wrap="square" rtlCol="0">
            <a:spAutoFit/>
          </a:bodyPr>
          <a:lstStyle/>
          <a:p>
            <a:r>
              <a:rPr lang="en-GB" dirty="0"/>
              <a:t>CR Liam Saddington</a:t>
            </a:r>
          </a:p>
        </p:txBody>
      </p:sp>
      <p:sp>
        <p:nvSpPr>
          <p:cNvPr id="5" name="TextBox 4">
            <a:extLst>
              <a:ext uri="{FF2B5EF4-FFF2-40B4-BE49-F238E27FC236}">
                <a16:creationId xmlns:a16="http://schemas.microsoft.com/office/drawing/2014/main" id="{92F59A79-0D58-8088-302C-66541790C4B3}"/>
              </a:ext>
            </a:extLst>
          </p:cNvPr>
          <p:cNvSpPr txBox="1"/>
          <p:nvPr/>
        </p:nvSpPr>
        <p:spPr>
          <a:xfrm>
            <a:off x="10274710" y="5329128"/>
            <a:ext cx="1917290" cy="307777"/>
          </a:xfrm>
          <a:prstGeom prst="rect">
            <a:avLst/>
          </a:prstGeom>
          <a:noFill/>
        </p:spPr>
        <p:txBody>
          <a:bodyPr wrap="square" rtlCol="0">
            <a:spAutoFit/>
          </a:bodyPr>
          <a:lstStyle/>
          <a:p>
            <a:r>
              <a:rPr lang="en-GB" dirty="0">
                <a:solidFill>
                  <a:schemeClr val="bg1"/>
                </a:solidFill>
              </a:rPr>
              <a:t>CR Liam Saddington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5"/>
          <p:cNvSpPr txBox="1">
            <a:spLocks noGrp="1"/>
          </p:cNvSpPr>
          <p:nvPr>
            <p:ph type="title"/>
          </p:nvPr>
        </p:nvSpPr>
        <p:spPr>
          <a:xfrm>
            <a:off x="0" y="20275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Play"/>
              <a:buNone/>
            </a:pPr>
            <a:r>
              <a:rPr lang="en-GB" dirty="0">
                <a:latin typeface="Calibri" panose="020F0502020204030204" pitchFamily="34" charset="0"/>
                <a:ea typeface="Calibri" panose="020F0502020204030204" pitchFamily="34" charset="0"/>
                <a:cs typeface="Calibri" panose="020F0502020204030204" pitchFamily="34" charset="0"/>
              </a:rPr>
              <a:t>Sea Level Rise in Tuvalu</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123" name="Google Shape;123;p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Clr>
                <a:schemeClr val="dk1"/>
              </a:buClr>
              <a:buSzPts val="2800"/>
              <a:buNone/>
            </a:pPr>
            <a:endParaRPr/>
          </a:p>
        </p:txBody>
      </p:sp>
      <p:pic>
        <p:nvPicPr>
          <p:cNvPr id="124" name="Google Shape;124;p5"/>
          <p:cNvPicPr preferRelativeResize="0"/>
          <p:nvPr/>
        </p:nvPicPr>
        <p:blipFill rotWithShape="1">
          <a:blip r:embed="rId3">
            <a:alphaModFix/>
          </a:blip>
          <a:srcRect/>
          <a:stretch/>
        </p:blipFill>
        <p:spPr>
          <a:xfrm>
            <a:off x="265489" y="1111375"/>
            <a:ext cx="5535543" cy="4351199"/>
          </a:xfrm>
          <a:prstGeom prst="rect">
            <a:avLst/>
          </a:prstGeom>
          <a:noFill/>
          <a:ln>
            <a:noFill/>
          </a:ln>
        </p:spPr>
      </p:pic>
      <p:pic>
        <p:nvPicPr>
          <p:cNvPr id="125" name="Google Shape;125;p5"/>
          <p:cNvPicPr preferRelativeResize="0"/>
          <p:nvPr/>
        </p:nvPicPr>
        <p:blipFill rotWithShape="1">
          <a:blip r:embed="rId4">
            <a:alphaModFix/>
          </a:blip>
          <a:srcRect/>
          <a:stretch/>
        </p:blipFill>
        <p:spPr>
          <a:xfrm>
            <a:off x="6110181" y="1111376"/>
            <a:ext cx="5801569" cy="4351200"/>
          </a:xfrm>
          <a:prstGeom prst="rect">
            <a:avLst/>
          </a:prstGeom>
          <a:noFill/>
          <a:ln>
            <a:noFill/>
          </a:ln>
        </p:spPr>
      </p:pic>
      <p:sp>
        <p:nvSpPr>
          <p:cNvPr id="126" name="Google Shape;126;p5"/>
          <p:cNvSpPr txBox="1"/>
          <p:nvPr/>
        </p:nvSpPr>
        <p:spPr>
          <a:xfrm>
            <a:off x="50" y="6208575"/>
            <a:ext cx="12192000" cy="649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dirty="0">
                <a:solidFill>
                  <a:schemeClr val="dk1"/>
                </a:solidFill>
                <a:latin typeface="Calibri"/>
                <a:ea typeface="Calibri"/>
                <a:cs typeface="Calibri"/>
                <a:sym typeface="Calibri"/>
              </a:rPr>
              <a:t>In your book: How is sea level rise threatening Tuvalu?</a:t>
            </a:r>
            <a:endParaRPr sz="2800" b="0" i="0" u="none" strike="noStrike" cap="none" dirty="0">
              <a:solidFill>
                <a:schemeClr val="dk1"/>
              </a:solidFill>
              <a:latin typeface="Calibri"/>
              <a:ea typeface="Calibri"/>
              <a:cs typeface="Calibri"/>
              <a:sym typeface="Calibri"/>
            </a:endParaRPr>
          </a:p>
        </p:txBody>
      </p:sp>
      <p:sp>
        <p:nvSpPr>
          <p:cNvPr id="127" name="Google Shape;127;p5"/>
          <p:cNvSpPr txBox="1"/>
          <p:nvPr/>
        </p:nvSpPr>
        <p:spPr>
          <a:xfrm>
            <a:off x="-44650" y="5551650"/>
            <a:ext cx="11956500" cy="450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b="0" i="0" u="none" strike="noStrike" cap="none" dirty="0">
                <a:solidFill>
                  <a:schemeClr val="dk1"/>
                </a:solidFill>
                <a:latin typeface="Calibri"/>
                <a:ea typeface="Calibri"/>
                <a:cs typeface="Calibri"/>
                <a:sym typeface="Calibri"/>
              </a:rPr>
              <a:t>Funafuti                                                            Vaitupu</a:t>
            </a:r>
            <a:endParaRPr sz="2800" b="0" i="0" u="none" strike="noStrike" cap="none" dirty="0">
              <a:solidFill>
                <a:schemeClr val="dk1"/>
              </a:solidFill>
              <a:latin typeface="Calibri"/>
              <a:ea typeface="Calibri"/>
              <a:cs typeface="Calibri"/>
              <a:sym typeface="Calibri"/>
            </a:endParaRPr>
          </a:p>
        </p:txBody>
      </p:sp>
      <p:sp>
        <p:nvSpPr>
          <p:cNvPr id="2" name="Google Shape;87;p2">
            <a:extLst>
              <a:ext uri="{FF2B5EF4-FFF2-40B4-BE49-F238E27FC236}">
                <a16:creationId xmlns:a16="http://schemas.microsoft.com/office/drawing/2014/main" id="{A60E1324-83BC-296B-D9D7-4956D7560B94}"/>
              </a:ext>
            </a:extLst>
          </p:cNvPr>
          <p:cNvSpPr/>
          <p:nvPr/>
        </p:nvSpPr>
        <p:spPr>
          <a:xfrm>
            <a:off x="0" y="0"/>
            <a:ext cx="12192000" cy="530397"/>
          </a:xfrm>
          <a:prstGeom prst="rightArrow">
            <a:avLst>
              <a:gd name="adj1" fmla="val 100000"/>
              <a:gd name="adj2" fmla="val 50730"/>
            </a:avLst>
          </a:prstGeom>
          <a:gradFill>
            <a:gsLst>
              <a:gs pos="0">
                <a:srgbClr val="66FF33"/>
              </a:gs>
              <a:gs pos="18000">
                <a:srgbClr val="66FF33"/>
              </a:gs>
              <a:gs pos="56000">
                <a:srgbClr val="FFFF00"/>
              </a:gs>
              <a:gs pos="91000">
                <a:srgbClr val="FF722C"/>
              </a:gs>
              <a:gs pos="100000">
                <a:srgbClr val="FF722C"/>
              </a:gs>
            </a:gsLst>
            <a:path path="circle">
              <a:fillToRect l="100000" t="100000"/>
            </a:path>
            <a:tileRect r="-100000" b="-100000"/>
          </a:gra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r>
              <a:rPr lang="en-GB" sz="220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To describe different adaptation strategies </a:t>
            </a:r>
            <a:endParaRPr sz="2200" i="0" u="none" strike="noStrike" cap="none" dirty="0">
              <a:solidFill>
                <a:schemeClr val="lt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400"/>
              <a:buFont typeface="Arial"/>
              <a:buNone/>
            </a:pPr>
            <a:endParaRPr sz="1400" b="1" i="0" u="none" strike="noStrike" cap="none" dirty="0">
              <a:solidFill>
                <a:srgbClr val="000000"/>
              </a:solidFill>
              <a:latin typeface="Calibri"/>
              <a:ea typeface="Calibri"/>
              <a:cs typeface="Calibri"/>
              <a:sym typeface="Calibri"/>
            </a:endParaRPr>
          </a:p>
        </p:txBody>
      </p:sp>
      <p:sp>
        <p:nvSpPr>
          <p:cNvPr id="3" name="TextBox 2">
            <a:extLst>
              <a:ext uri="{FF2B5EF4-FFF2-40B4-BE49-F238E27FC236}">
                <a16:creationId xmlns:a16="http://schemas.microsoft.com/office/drawing/2014/main" id="{1344EF39-FF70-203B-6A3C-C8141F5AA580}"/>
              </a:ext>
            </a:extLst>
          </p:cNvPr>
          <p:cNvSpPr txBox="1"/>
          <p:nvPr/>
        </p:nvSpPr>
        <p:spPr>
          <a:xfrm>
            <a:off x="280150" y="5103921"/>
            <a:ext cx="1917290" cy="307777"/>
          </a:xfrm>
          <a:prstGeom prst="rect">
            <a:avLst/>
          </a:prstGeom>
          <a:noFill/>
        </p:spPr>
        <p:txBody>
          <a:bodyPr wrap="square" rtlCol="0">
            <a:spAutoFit/>
          </a:bodyPr>
          <a:lstStyle/>
          <a:p>
            <a:r>
              <a:rPr lang="en-GB" dirty="0"/>
              <a:t>CR Liam Saddington</a:t>
            </a:r>
          </a:p>
        </p:txBody>
      </p:sp>
      <p:sp>
        <p:nvSpPr>
          <p:cNvPr id="4" name="TextBox 3">
            <a:extLst>
              <a:ext uri="{FF2B5EF4-FFF2-40B4-BE49-F238E27FC236}">
                <a16:creationId xmlns:a16="http://schemas.microsoft.com/office/drawing/2014/main" id="{977B8041-E5F0-9F9E-F4B2-4436A960D95A}"/>
              </a:ext>
            </a:extLst>
          </p:cNvPr>
          <p:cNvSpPr txBox="1"/>
          <p:nvPr/>
        </p:nvSpPr>
        <p:spPr>
          <a:xfrm>
            <a:off x="6110181" y="5103921"/>
            <a:ext cx="1917290" cy="307777"/>
          </a:xfrm>
          <a:prstGeom prst="rect">
            <a:avLst/>
          </a:prstGeom>
          <a:noFill/>
        </p:spPr>
        <p:txBody>
          <a:bodyPr wrap="square" rtlCol="0">
            <a:spAutoFit/>
          </a:bodyPr>
          <a:lstStyle/>
          <a:p>
            <a:r>
              <a:rPr lang="en-GB" dirty="0"/>
              <a:t>CR Liam Saddington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6"/>
          <p:cNvSpPr txBox="1">
            <a:spLocks noGrp="1"/>
          </p:cNvSpPr>
          <p:nvPr>
            <p:ph type="title"/>
          </p:nvPr>
        </p:nvSpPr>
        <p:spPr>
          <a:xfrm>
            <a:off x="0" y="55323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ct val="111111"/>
              <a:buFont typeface="Play"/>
              <a:buNone/>
            </a:pPr>
            <a:r>
              <a:rPr lang="en-GB" dirty="0">
                <a:latin typeface="Calibri" panose="020F0502020204030204" pitchFamily="34" charset="0"/>
                <a:ea typeface="Calibri" panose="020F0502020204030204" pitchFamily="34" charset="0"/>
                <a:cs typeface="Calibri" panose="020F0502020204030204" pitchFamily="34" charset="0"/>
              </a:rPr>
              <a:t>How is sea level rise affecting Fairbourne? How is this different to Tuvalu?</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133" name="Google Shape;133;p6"/>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Clr>
                <a:schemeClr val="dk1"/>
              </a:buClr>
              <a:buSzPts val="2800"/>
              <a:buNone/>
            </a:pPr>
            <a:endParaRPr/>
          </a:p>
        </p:txBody>
      </p:sp>
      <p:pic>
        <p:nvPicPr>
          <p:cNvPr id="134" name="Google Shape;134;p6"/>
          <p:cNvPicPr preferRelativeResize="0"/>
          <p:nvPr/>
        </p:nvPicPr>
        <p:blipFill rotWithShape="1">
          <a:blip r:embed="rId3">
            <a:alphaModFix/>
          </a:blip>
          <a:srcRect/>
          <a:stretch/>
        </p:blipFill>
        <p:spPr>
          <a:xfrm>
            <a:off x="6273500" y="1054400"/>
            <a:ext cx="5801590" cy="4351200"/>
          </a:xfrm>
          <a:prstGeom prst="rect">
            <a:avLst/>
          </a:prstGeom>
          <a:noFill/>
          <a:ln>
            <a:noFill/>
          </a:ln>
        </p:spPr>
      </p:pic>
      <p:pic>
        <p:nvPicPr>
          <p:cNvPr id="135" name="Google Shape;135;p6"/>
          <p:cNvPicPr preferRelativeResize="0"/>
          <p:nvPr/>
        </p:nvPicPr>
        <p:blipFill rotWithShape="1">
          <a:blip r:embed="rId4">
            <a:alphaModFix/>
          </a:blip>
          <a:srcRect/>
          <a:stretch/>
        </p:blipFill>
        <p:spPr>
          <a:xfrm>
            <a:off x="0" y="1054400"/>
            <a:ext cx="5801600" cy="4351200"/>
          </a:xfrm>
          <a:prstGeom prst="rect">
            <a:avLst/>
          </a:prstGeom>
          <a:noFill/>
          <a:ln>
            <a:noFill/>
          </a:ln>
        </p:spPr>
      </p:pic>
      <p:sp>
        <p:nvSpPr>
          <p:cNvPr id="136" name="Google Shape;136;p6"/>
          <p:cNvSpPr txBox="1">
            <a:spLocks noGrp="1"/>
          </p:cNvSpPr>
          <p:nvPr>
            <p:ph type="title"/>
          </p:nvPr>
        </p:nvSpPr>
        <p:spPr>
          <a:xfrm>
            <a:off x="116910" y="114313"/>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Play"/>
              <a:buNone/>
            </a:pPr>
            <a:r>
              <a:rPr lang="en-GB" dirty="0">
                <a:latin typeface="Calibri" panose="020F0502020204030204" pitchFamily="34" charset="0"/>
                <a:ea typeface="Calibri" panose="020F0502020204030204" pitchFamily="34" charset="0"/>
                <a:cs typeface="Calibri" panose="020F0502020204030204" pitchFamily="34" charset="0"/>
              </a:rPr>
              <a:t>Sea Level Rise in Fairbourne, Wales</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 name="Google Shape;87;p2">
            <a:extLst>
              <a:ext uri="{FF2B5EF4-FFF2-40B4-BE49-F238E27FC236}">
                <a16:creationId xmlns:a16="http://schemas.microsoft.com/office/drawing/2014/main" id="{9E130291-379A-B91B-EE14-A59891B56173}"/>
              </a:ext>
            </a:extLst>
          </p:cNvPr>
          <p:cNvSpPr/>
          <p:nvPr/>
        </p:nvSpPr>
        <p:spPr>
          <a:xfrm>
            <a:off x="0" y="0"/>
            <a:ext cx="12192000" cy="530397"/>
          </a:xfrm>
          <a:prstGeom prst="rightArrow">
            <a:avLst>
              <a:gd name="adj1" fmla="val 100000"/>
              <a:gd name="adj2" fmla="val 50730"/>
            </a:avLst>
          </a:prstGeom>
          <a:gradFill>
            <a:gsLst>
              <a:gs pos="0">
                <a:srgbClr val="66FF33"/>
              </a:gs>
              <a:gs pos="18000">
                <a:srgbClr val="66FF33"/>
              </a:gs>
              <a:gs pos="56000">
                <a:srgbClr val="FFFF00"/>
              </a:gs>
              <a:gs pos="91000">
                <a:srgbClr val="FF722C"/>
              </a:gs>
              <a:gs pos="100000">
                <a:srgbClr val="FF722C"/>
              </a:gs>
            </a:gsLst>
            <a:path path="circle">
              <a:fillToRect l="100000" t="100000"/>
            </a:path>
            <a:tileRect r="-100000" b="-100000"/>
          </a:gra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r>
              <a:rPr lang="en-GB" sz="220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To describe different adaptation strategies </a:t>
            </a:r>
            <a:endParaRPr sz="2200" i="0" u="none" strike="noStrike" cap="none" dirty="0">
              <a:solidFill>
                <a:schemeClr val="lt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400"/>
              <a:buFont typeface="Arial"/>
              <a:buNone/>
            </a:pPr>
            <a:endParaRPr sz="1400" b="1" i="0" u="none" strike="noStrike" cap="none" dirty="0">
              <a:solidFill>
                <a:srgbClr val="000000"/>
              </a:solidFill>
              <a:latin typeface="Calibri"/>
              <a:ea typeface="Calibri"/>
              <a:cs typeface="Calibri"/>
              <a:sym typeface="Calibri"/>
            </a:endParaRPr>
          </a:p>
        </p:txBody>
      </p:sp>
      <p:sp>
        <p:nvSpPr>
          <p:cNvPr id="3" name="TextBox 2">
            <a:extLst>
              <a:ext uri="{FF2B5EF4-FFF2-40B4-BE49-F238E27FC236}">
                <a16:creationId xmlns:a16="http://schemas.microsoft.com/office/drawing/2014/main" id="{56D6CF7F-60EC-3DD6-46A1-9F416394C0F0}"/>
              </a:ext>
            </a:extLst>
          </p:cNvPr>
          <p:cNvSpPr txBox="1"/>
          <p:nvPr/>
        </p:nvSpPr>
        <p:spPr>
          <a:xfrm>
            <a:off x="4001211" y="5097823"/>
            <a:ext cx="1917290" cy="307777"/>
          </a:xfrm>
          <a:prstGeom prst="rect">
            <a:avLst/>
          </a:prstGeom>
          <a:noFill/>
        </p:spPr>
        <p:txBody>
          <a:bodyPr wrap="square" rtlCol="0">
            <a:spAutoFit/>
          </a:bodyPr>
          <a:lstStyle/>
          <a:p>
            <a:r>
              <a:rPr lang="en-GB" dirty="0"/>
              <a:t>CR Liam Saddington</a:t>
            </a:r>
          </a:p>
        </p:txBody>
      </p:sp>
      <p:sp>
        <p:nvSpPr>
          <p:cNvPr id="4" name="TextBox 3">
            <a:extLst>
              <a:ext uri="{FF2B5EF4-FFF2-40B4-BE49-F238E27FC236}">
                <a16:creationId xmlns:a16="http://schemas.microsoft.com/office/drawing/2014/main" id="{4660A70D-FCF2-515C-6F22-1324DCAB0C0C}"/>
              </a:ext>
            </a:extLst>
          </p:cNvPr>
          <p:cNvSpPr txBox="1"/>
          <p:nvPr/>
        </p:nvSpPr>
        <p:spPr>
          <a:xfrm>
            <a:off x="10274710" y="5085849"/>
            <a:ext cx="1917290" cy="307777"/>
          </a:xfrm>
          <a:prstGeom prst="rect">
            <a:avLst/>
          </a:prstGeom>
          <a:noFill/>
        </p:spPr>
        <p:txBody>
          <a:bodyPr wrap="square" rtlCol="0">
            <a:spAutoFit/>
          </a:bodyPr>
          <a:lstStyle/>
          <a:p>
            <a:r>
              <a:rPr lang="en-GB" dirty="0"/>
              <a:t>CR Liam Saddington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graphicFrame>
        <p:nvGraphicFramePr>
          <p:cNvPr id="143" name="Google Shape;143;p20"/>
          <p:cNvGraphicFramePr/>
          <p:nvPr>
            <p:extLst>
              <p:ext uri="{D42A27DB-BD31-4B8C-83A1-F6EECF244321}">
                <p14:modId xmlns:p14="http://schemas.microsoft.com/office/powerpoint/2010/main" val="4032367954"/>
              </p:ext>
            </p:extLst>
          </p:nvPr>
        </p:nvGraphicFramePr>
        <p:xfrm>
          <a:off x="603219" y="626394"/>
          <a:ext cx="7125636" cy="6183087"/>
        </p:xfrm>
        <a:graphic>
          <a:graphicData uri="http://schemas.openxmlformats.org/drawingml/2006/table">
            <a:tbl>
              <a:tblPr>
                <a:noFill/>
                <a:tableStyleId>{E3745A14-FC7F-4BD6-8C5A-DCFA781C0F60}</a:tableStyleId>
              </a:tblPr>
              <a:tblGrid>
                <a:gridCol w="1781409">
                  <a:extLst>
                    <a:ext uri="{9D8B030D-6E8A-4147-A177-3AD203B41FA5}">
                      <a16:colId xmlns:a16="http://schemas.microsoft.com/office/drawing/2014/main" val="20000"/>
                    </a:ext>
                  </a:extLst>
                </a:gridCol>
                <a:gridCol w="1781409">
                  <a:extLst>
                    <a:ext uri="{9D8B030D-6E8A-4147-A177-3AD203B41FA5}">
                      <a16:colId xmlns:a16="http://schemas.microsoft.com/office/drawing/2014/main" val="20001"/>
                    </a:ext>
                  </a:extLst>
                </a:gridCol>
                <a:gridCol w="1781409">
                  <a:extLst>
                    <a:ext uri="{9D8B030D-6E8A-4147-A177-3AD203B41FA5}">
                      <a16:colId xmlns:a16="http://schemas.microsoft.com/office/drawing/2014/main" val="20002"/>
                    </a:ext>
                  </a:extLst>
                </a:gridCol>
                <a:gridCol w="1781409">
                  <a:extLst>
                    <a:ext uri="{9D8B030D-6E8A-4147-A177-3AD203B41FA5}">
                      <a16:colId xmlns:a16="http://schemas.microsoft.com/office/drawing/2014/main" val="20003"/>
                    </a:ext>
                  </a:extLst>
                </a:gridCol>
              </a:tblGrid>
              <a:tr h="874875">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Increased mental health issues due to forced relocation	</a:t>
                      </a:r>
                      <a:endParaRPr sz="1800">
                        <a:latin typeface="Calibri" panose="020F0502020204030204" pitchFamily="34" charset="0"/>
                        <a:ea typeface="Calibri" panose="020F0502020204030204" pitchFamily="34" charset="0"/>
                        <a:cs typeface="Calibri" panose="020F0502020204030204" pitchFamily="34" charset="0"/>
                      </a:endParaRPr>
                    </a:p>
                    <a:p>
                      <a:pPr marL="0" marR="0" lvl="0" indent="0" algn="ctr" rtl="0">
                        <a:lnSpc>
                          <a:spcPct val="107000"/>
                        </a:lnSpc>
                        <a:spcBef>
                          <a:spcPts val="80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		</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Anxiety and stress from uncertainty about the future.</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Businesses, like the campsite, depend on the village’s existence.</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Leaves the village more exposed to storms and tidal surges</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378400">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700 residents will have to leave their homes.</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£115m needed over the next 100 years to maintain flood protection</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Water levels could rise by over 1m by 2054</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Government funding for protection is uncertain.</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188050">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The village’s decommissioning threatens jobs and livelihoods.</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Local businesses are struggling to attract investment.</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GB" sz="1800" u="none" strike="noStrike" cap="none" dirty="0">
                          <a:latin typeface="Calibri" panose="020F0502020204030204" pitchFamily="34" charset="0"/>
                          <a:ea typeface="Calibri" panose="020F0502020204030204" pitchFamily="34" charset="0"/>
                          <a:cs typeface="Calibri" panose="020F0502020204030204" pitchFamily="34" charset="0"/>
                          <a:sym typeface="Arial"/>
                        </a:rPr>
                        <a:t>Increased extreme weather events like storms and flooding.</a:t>
                      </a:r>
                      <a:endParaRPr sz="1800" dirty="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Families are being forced to relocate.</a:t>
                      </a:r>
                      <a:endParaRPr sz="1800">
                        <a:latin typeface="Calibri" panose="020F0502020204030204" pitchFamily="34" charset="0"/>
                        <a:ea typeface="Calibri" panose="020F0502020204030204" pitchFamily="34" charset="0"/>
                        <a:cs typeface="Calibri" panose="020F0502020204030204" pitchFamily="34" charset="0"/>
                      </a:endParaRPr>
                    </a:p>
                    <a:p>
                      <a:pPr marL="0" marR="0" lvl="0" indent="0" algn="ctr" rtl="0">
                        <a:lnSpc>
                          <a:spcPct val="100000"/>
                        </a:lnSpc>
                        <a:spcBef>
                          <a:spcPts val="0"/>
                        </a:spcBef>
                        <a:spcAft>
                          <a:spcPts val="0"/>
                        </a:spcAft>
                        <a:buNone/>
                      </a:pPr>
                      <a:endParaRPr sz="1800" u="none" strike="noStrike" cap="none">
                        <a:latin typeface="Calibri" panose="020F0502020204030204" pitchFamily="34" charset="0"/>
                        <a:ea typeface="Calibri" panose="020F0502020204030204" pitchFamily="34" charset="0"/>
                        <a:cs typeface="Calibri" panose="020F0502020204030204" pitchFamily="34" charset="0"/>
                        <a:sym typeface="Arial"/>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473575">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House prices have dropped, and banks have stopped offering mortgages.</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Anxiety and stress from uncertainty about the future</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GB" sz="1800" u="none" strike="noStrike" cap="none">
                          <a:latin typeface="Calibri" panose="020F0502020204030204" pitchFamily="34" charset="0"/>
                          <a:ea typeface="Calibri" panose="020F0502020204030204" pitchFamily="34" charset="0"/>
                          <a:cs typeface="Calibri" panose="020F0502020204030204" pitchFamily="34" charset="0"/>
                          <a:sym typeface="Arial"/>
                        </a:rPr>
                        <a:t>The shingle bank is gradually wearing away</a:t>
                      </a:r>
                      <a:endParaRPr sz="180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GB" sz="1800" u="none" strike="noStrike" cap="none" dirty="0">
                          <a:latin typeface="Calibri" panose="020F0502020204030204" pitchFamily="34" charset="0"/>
                          <a:ea typeface="Calibri" panose="020F0502020204030204" pitchFamily="34" charset="0"/>
                          <a:cs typeface="Calibri" panose="020F0502020204030204" pitchFamily="34" charset="0"/>
                          <a:sym typeface="Arial"/>
                        </a:rPr>
                        <a:t>Coastal erosion is accelerating each year</a:t>
                      </a:r>
                      <a:endParaRPr sz="1800" dirty="0">
                        <a:latin typeface="Calibri" panose="020F0502020204030204" pitchFamily="34" charset="0"/>
                        <a:ea typeface="Calibri" panose="020F0502020204030204" pitchFamily="34" charset="0"/>
                        <a:cs typeface="Calibri" panose="020F0502020204030204" pitchFamily="34" charset="0"/>
                      </a:endParaRPr>
                    </a:p>
                  </a:txBody>
                  <a:tcPr marL="15925" marR="159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145" name="Google Shape;145;p20"/>
          <p:cNvSpPr txBox="1"/>
          <p:nvPr/>
        </p:nvSpPr>
        <p:spPr>
          <a:xfrm>
            <a:off x="8428382" y="3361982"/>
            <a:ext cx="1701580" cy="954107"/>
          </a:xfrm>
          <a:prstGeom prst="rect">
            <a:avLst/>
          </a:prstGeom>
          <a:solidFill>
            <a:srgbClr val="FFFF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dirty="0">
                <a:solidFill>
                  <a:srgbClr val="000000"/>
                </a:solidFill>
                <a:latin typeface="Arial"/>
                <a:ea typeface="Arial"/>
                <a:cs typeface="Arial"/>
                <a:sym typeface="Arial"/>
              </a:rPr>
              <a:t>Shade the box</a:t>
            </a:r>
            <a:endParaRPr dirty="0"/>
          </a:p>
          <a:p>
            <a:pPr marL="0" marR="0" lvl="0" indent="0" algn="l" rtl="0">
              <a:lnSpc>
                <a:spcPct val="100000"/>
              </a:lnSpc>
              <a:spcBef>
                <a:spcPts val="0"/>
              </a:spcBef>
              <a:spcAft>
                <a:spcPts val="0"/>
              </a:spcAft>
              <a:buNone/>
            </a:pPr>
            <a:r>
              <a:rPr lang="en-GB" sz="1400" b="0" i="0" u="none" strike="noStrike" cap="none" dirty="0">
                <a:solidFill>
                  <a:srgbClr val="000000"/>
                </a:solidFill>
                <a:latin typeface="Arial"/>
                <a:ea typeface="Arial"/>
                <a:cs typeface="Arial"/>
                <a:sym typeface="Arial"/>
              </a:rPr>
              <a:t>Economic </a:t>
            </a:r>
            <a:endParaRPr dirty="0"/>
          </a:p>
          <a:p>
            <a:pPr marL="0" marR="0" lvl="0" indent="0" algn="l" rtl="0">
              <a:lnSpc>
                <a:spcPct val="100000"/>
              </a:lnSpc>
              <a:spcBef>
                <a:spcPts val="0"/>
              </a:spcBef>
              <a:spcAft>
                <a:spcPts val="0"/>
              </a:spcAft>
              <a:buNone/>
            </a:pPr>
            <a:r>
              <a:rPr lang="en-GB" sz="1400" b="0" i="0" u="none" strike="noStrike" cap="none" dirty="0">
                <a:solidFill>
                  <a:srgbClr val="000000"/>
                </a:solidFill>
                <a:latin typeface="Arial"/>
                <a:ea typeface="Arial"/>
                <a:cs typeface="Arial"/>
                <a:sym typeface="Arial"/>
              </a:rPr>
              <a:t>Social </a:t>
            </a:r>
            <a:endParaRPr dirty="0"/>
          </a:p>
          <a:p>
            <a:pPr marL="0" marR="0" lvl="0" indent="0" algn="l" rtl="0">
              <a:lnSpc>
                <a:spcPct val="100000"/>
              </a:lnSpc>
              <a:spcBef>
                <a:spcPts val="0"/>
              </a:spcBef>
              <a:spcAft>
                <a:spcPts val="0"/>
              </a:spcAft>
              <a:buNone/>
            </a:pPr>
            <a:r>
              <a:rPr lang="en-GB" sz="1400" b="0" i="0" u="none" strike="noStrike" cap="none" dirty="0">
                <a:solidFill>
                  <a:srgbClr val="000000"/>
                </a:solidFill>
                <a:latin typeface="Arial"/>
                <a:ea typeface="Arial"/>
                <a:cs typeface="Arial"/>
                <a:sym typeface="Arial"/>
              </a:rPr>
              <a:t>Environmental </a:t>
            </a:r>
            <a:endParaRPr sz="1400" b="0" i="0" u="none" strike="noStrike" cap="none" dirty="0">
              <a:solidFill>
                <a:srgbClr val="000000"/>
              </a:solidFill>
              <a:latin typeface="Arial"/>
              <a:ea typeface="Arial"/>
              <a:cs typeface="Arial"/>
              <a:sym typeface="Arial"/>
            </a:endParaRPr>
          </a:p>
        </p:txBody>
      </p:sp>
      <p:sp>
        <p:nvSpPr>
          <p:cNvPr id="2" name="Google Shape;87;p2">
            <a:extLst>
              <a:ext uri="{FF2B5EF4-FFF2-40B4-BE49-F238E27FC236}">
                <a16:creationId xmlns:a16="http://schemas.microsoft.com/office/drawing/2014/main" id="{F3D2F410-84D5-15F5-809B-5A3421AE8513}"/>
              </a:ext>
            </a:extLst>
          </p:cNvPr>
          <p:cNvSpPr/>
          <p:nvPr/>
        </p:nvSpPr>
        <p:spPr>
          <a:xfrm>
            <a:off x="0" y="0"/>
            <a:ext cx="12192000" cy="530397"/>
          </a:xfrm>
          <a:prstGeom prst="rightArrow">
            <a:avLst>
              <a:gd name="adj1" fmla="val 100000"/>
              <a:gd name="adj2" fmla="val 50730"/>
            </a:avLst>
          </a:prstGeom>
          <a:gradFill>
            <a:gsLst>
              <a:gs pos="0">
                <a:srgbClr val="66FF33"/>
              </a:gs>
              <a:gs pos="18000">
                <a:srgbClr val="66FF33"/>
              </a:gs>
              <a:gs pos="56000">
                <a:srgbClr val="FFFF00"/>
              </a:gs>
              <a:gs pos="91000">
                <a:srgbClr val="FF722C"/>
              </a:gs>
              <a:gs pos="100000">
                <a:srgbClr val="FF722C"/>
              </a:gs>
            </a:gsLst>
            <a:path path="circle">
              <a:fillToRect l="100000" t="100000"/>
            </a:path>
            <a:tileRect r="-100000" b="-100000"/>
          </a:gra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r>
              <a:rPr lang="en-GB" sz="220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To describe different adaptation strategies </a:t>
            </a:r>
            <a:endParaRPr sz="2200" i="0" u="none" strike="noStrike" cap="none" dirty="0">
              <a:solidFill>
                <a:schemeClr val="lt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400"/>
              <a:buFont typeface="Arial"/>
              <a:buNone/>
            </a:pPr>
            <a:endParaRPr sz="1400" b="1" i="0" u="none" strike="noStrike" cap="none" dirty="0">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7"/>
          <p:cNvSpPr txBox="1">
            <a:spLocks noGrp="1"/>
          </p:cNvSpPr>
          <p:nvPr>
            <p:ph type="body" idx="1"/>
          </p:nvPr>
        </p:nvSpPr>
        <p:spPr>
          <a:xfrm>
            <a:off x="0" y="543295"/>
            <a:ext cx="8200687" cy="631470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lvl="0" indent="0">
              <a:lnSpc>
                <a:spcPct val="115000"/>
              </a:lnSpc>
              <a:spcBef>
                <a:spcPts val="1500"/>
              </a:spcBef>
              <a:buClr>
                <a:schemeClr val="dk1"/>
              </a:buClr>
              <a:buSzPts val="1100"/>
              <a:buNone/>
            </a:pPr>
            <a:r>
              <a:rPr lang="en-US" sz="1800" dirty="0">
                <a:latin typeface="Calibri" panose="020F0502020204030204" pitchFamily="34" charset="0"/>
                <a:ea typeface="Calibri" panose="020F0502020204030204" pitchFamily="34" charset="0"/>
                <a:cs typeface="Calibri" panose="020F0502020204030204" pitchFamily="34" charset="0"/>
              </a:rPr>
              <a:t>Tuvalu is a small island nation located in the Pacific Ocean, midway between Australia and Hawaii. It consists of nine low-lying atolls and reef islands. With a population of around 11,000 people, Tuvalu is one of the world’s smallest and most isolated countries. The highest point of Tuvalu is just 4.5 meters above sea level, making it extremely vulnerable to rising ocean levels caused by climate change. Since 1993, the sea around Tuvalu has been rising at an average of 4 millimeters per year, faster than the global average. This is due to thermal expansion (water expanding as it warms) and the melting of glaciers  and ice sheets. Scientists predict that by 2050, sea levels could rise by 50-60 centimeters, and by 2100, the rise could reach over 1 meter.</a:t>
            </a:r>
            <a:br>
              <a:rPr lang="en-US" sz="1800" dirty="0">
                <a:latin typeface="Calibri" panose="020F0502020204030204" pitchFamily="34" charset="0"/>
                <a:ea typeface="Calibri" panose="020F0502020204030204" pitchFamily="34" charset="0"/>
                <a:cs typeface="Calibri" panose="020F0502020204030204" pitchFamily="34" charset="0"/>
              </a:rPr>
            </a:br>
            <a:br>
              <a:rPr lang="en-US" sz="1800" dirty="0">
                <a:latin typeface="Calibri" panose="020F0502020204030204" pitchFamily="34" charset="0"/>
                <a:ea typeface="Calibri" panose="020F0502020204030204" pitchFamily="34" charset="0"/>
                <a:cs typeface="Calibri" panose="020F0502020204030204" pitchFamily="34" charset="0"/>
              </a:rPr>
            </a:br>
            <a:r>
              <a:rPr lang="en-US" sz="1800" dirty="0">
                <a:latin typeface="Calibri" panose="020F0502020204030204" pitchFamily="34" charset="0"/>
                <a:ea typeface="Calibri" panose="020F0502020204030204" pitchFamily="34" charset="0"/>
                <a:cs typeface="Calibri" panose="020F0502020204030204" pitchFamily="34" charset="0"/>
              </a:rPr>
              <a:t>For Tuvalu, this means frequent flooding, coastal erosion, saltwater intrusion into freshwater supplies, and damage to agriculture. Many people are forced to consider leaving their homes, making Tuvalu one of the world’s first countries  at risk of becoming uninhabitable due to climate change. The government of Tuvalu is actively seeking international support to adapt to climate change. They have called for urgent global action to reduce greenhouse gas emissions  and are exploring solutions like building sea walls, improving water storage, and planting mangroves to protect the coast. However, long-term, the country may face the reality of having to relocate its population to other countries, like New Zealand or Australia.</a:t>
            </a:r>
            <a:br>
              <a:rPr lang="en-US" dirty="0"/>
            </a:br>
            <a:br>
              <a:rPr lang="en-US" dirty="0"/>
            </a:br>
            <a:endParaRPr sz="2000" dirty="0">
              <a:solidFill>
                <a:srgbClr val="374151"/>
              </a:solidFill>
              <a:latin typeface="Roboto"/>
              <a:ea typeface="Roboto"/>
              <a:cs typeface="Roboto"/>
              <a:sym typeface="Roboto"/>
            </a:endParaRPr>
          </a:p>
          <a:p>
            <a:pPr marL="228600" lvl="0" indent="-50800" algn="l" rtl="0">
              <a:lnSpc>
                <a:spcPct val="90000"/>
              </a:lnSpc>
              <a:spcBef>
                <a:spcPts val="0"/>
              </a:spcBef>
              <a:spcAft>
                <a:spcPts val="0"/>
              </a:spcAft>
              <a:buClr>
                <a:schemeClr val="dk1"/>
              </a:buClr>
              <a:buSzPts val="2800"/>
              <a:buNone/>
            </a:pPr>
            <a:endParaRPr sz="1600" dirty="0"/>
          </a:p>
        </p:txBody>
      </p:sp>
      <p:sp>
        <p:nvSpPr>
          <p:cNvPr id="159" name="Google Shape;159;p7"/>
          <p:cNvSpPr txBox="1"/>
          <p:nvPr/>
        </p:nvSpPr>
        <p:spPr>
          <a:xfrm>
            <a:off x="0" y="0"/>
            <a:ext cx="11225700" cy="646500"/>
          </a:xfrm>
          <a:prstGeom prst="rect">
            <a:avLst/>
          </a:prstGeom>
          <a:solidFill>
            <a:srgbClr val="FFF2CC"/>
          </a:solidFill>
          <a:ln w="222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Calibri"/>
              <a:buNone/>
            </a:pPr>
            <a:r>
              <a:rPr lang="en-US" sz="3600" b="0" i="0" u="none" strike="noStrike" cap="none" dirty="0">
                <a:solidFill>
                  <a:srgbClr val="002060"/>
                </a:solidFill>
                <a:latin typeface="Calibri"/>
                <a:ea typeface="Calibri"/>
                <a:cs typeface="Calibri"/>
                <a:sym typeface="Calibri"/>
              </a:rPr>
              <a:t>Tuvalu small island nation </a:t>
            </a:r>
            <a:endParaRPr sz="3600" b="0" i="0" u="none" strike="noStrike" cap="none" dirty="0">
              <a:solidFill>
                <a:srgbClr val="002060"/>
              </a:solidFill>
              <a:latin typeface="Calibri"/>
              <a:ea typeface="Calibri"/>
              <a:cs typeface="Calibri"/>
              <a:sym typeface="Calibri"/>
            </a:endParaRPr>
          </a:p>
        </p:txBody>
      </p:sp>
      <p:sp>
        <p:nvSpPr>
          <p:cNvPr id="161" name="Google Shape;161;p7"/>
          <p:cNvSpPr txBox="1"/>
          <p:nvPr/>
        </p:nvSpPr>
        <p:spPr>
          <a:xfrm>
            <a:off x="8863474" y="1080193"/>
            <a:ext cx="3234300" cy="5890500"/>
          </a:xfrm>
          <a:prstGeom prst="rect">
            <a:avLst/>
          </a:prstGeom>
          <a:solidFill>
            <a:srgbClr val="FFFF00"/>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Where is Tuvalu located, and</a:t>
            </a: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why is it especially vulnerable</a:t>
            </a: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to sea level rise?</a:t>
            </a:r>
          </a:p>
          <a:p>
            <a:pPr marL="0" marR="0" lvl="0" indent="0" algn="l" rtl="0">
              <a:lnSpc>
                <a:spcPct val="100000"/>
              </a:lnSpc>
              <a:spcBef>
                <a:spcPts val="0"/>
              </a:spcBef>
              <a:spcAft>
                <a:spcPts val="0"/>
              </a:spcAft>
              <a:buClr>
                <a:schemeClr val="dk1"/>
              </a:buClr>
              <a:buSzPts val="1800"/>
              <a:buFont typeface="Calibri"/>
              <a:buNone/>
            </a:pPr>
            <a:endParaRPr lang="en-US"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How much has the sea risen</a:t>
            </a: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around Tuvalu since 1993,</a:t>
            </a: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and how does this compare to</a:t>
            </a: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the global average?</a:t>
            </a:r>
          </a:p>
          <a:p>
            <a:pPr marL="0" marR="0" lvl="0" indent="0" algn="l" rtl="0">
              <a:lnSpc>
                <a:spcPct val="100000"/>
              </a:lnSpc>
              <a:spcBef>
                <a:spcPts val="0"/>
              </a:spcBef>
              <a:spcAft>
                <a:spcPts val="0"/>
              </a:spcAft>
              <a:buClr>
                <a:schemeClr val="dk1"/>
              </a:buClr>
              <a:buSzPts val="1800"/>
              <a:buFont typeface="Calibri"/>
              <a:buNone/>
            </a:pPr>
            <a:endParaRPr lang="en-US"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List at least three impacts that</a:t>
            </a: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rising sea levels have on</a:t>
            </a: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Tuvalu.</a:t>
            </a:r>
          </a:p>
          <a:p>
            <a:pPr marL="0" marR="0" lvl="0" indent="0" algn="l" rtl="0">
              <a:lnSpc>
                <a:spcPct val="100000"/>
              </a:lnSpc>
              <a:spcBef>
                <a:spcPts val="0"/>
              </a:spcBef>
              <a:spcAft>
                <a:spcPts val="0"/>
              </a:spcAft>
              <a:buClr>
                <a:schemeClr val="dk1"/>
              </a:buClr>
              <a:buSzPts val="1800"/>
              <a:buFont typeface="Calibri"/>
              <a:buNone/>
            </a:pPr>
            <a:endParaRPr lang="en-US"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What strategies is the</a:t>
            </a: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Tuvaluan government</a:t>
            </a: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exploring to cope with sea</a:t>
            </a:r>
          </a:p>
          <a:p>
            <a:pPr marL="0" marR="0" lvl="0" indent="0" algn="l" rtl="0">
              <a:lnSpc>
                <a:spcPct val="100000"/>
              </a:lnSpc>
              <a:spcBef>
                <a:spcPts val="0"/>
              </a:spcBef>
              <a:spcAft>
                <a:spcPts val="0"/>
              </a:spcAft>
              <a:buClr>
                <a:schemeClr val="dk1"/>
              </a:buClr>
              <a:buSzPts val="1800"/>
              <a:buFont typeface="Calibri"/>
              <a:buNone/>
            </a:pPr>
            <a:r>
              <a:rPr lang="en-US" sz="1800" b="0" i="0" u="none" strike="noStrike" cap="none" dirty="0">
                <a:solidFill>
                  <a:schemeClr val="dk1"/>
                </a:solidFill>
                <a:latin typeface="Calibri"/>
                <a:ea typeface="Calibri"/>
                <a:cs typeface="Calibri"/>
                <a:sym typeface="Calibri"/>
              </a:rPr>
              <a:t>level rise?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7"/>
          <p:cNvSpPr txBox="1">
            <a:spLocks noGrp="1"/>
          </p:cNvSpPr>
          <p:nvPr>
            <p:ph type="body" idx="1"/>
          </p:nvPr>
        </p:nvSpPr>
        <p:spPr>
          <a:xfrm>
            <a:off x="170427" y="706581"/>
            <a:ext cx="8416500" cy="6076603"/>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20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rPr>
              <a:t>In recent years, temperature increases have been noticed in various parts of the United States, affecting regions like New Orleans, New England, and Alaska differently. In New Orleans, a city known for its vibrant culture and unique atmosphere, the temperatures have been rising. The warmer climate is bringing challenges such as more frequent and intense heat waves, as well as more powerful hurricanes, impacting both residents and the environment.</a:t>
            </a:r>
            <a:endParaRPr sz="20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endParaRPr>
          </a:p>
          <a:p>
            <a:pPr marL="0" lvl="0" indent="0" algn="l" rtl="0">
              <a:lnSpc>
                <a:spcPct val="115000"/>
              </a:lnSpc>
              <a:spcBef>
                <a:spcPts val="1500"/>
              </a:spcBef>
              <a:spcAft>
                <a:spcPts val="0"/>
              </a:spcAft>
              <a:buClr>
                <a:schemeClr val="dk1"/>
              </a:buClr>
              <a:buSzPts val="1100"/>
              <a:buFont typeface="Arial"/>
              <a:buNone/>
            </a:pPr>
            <a:r>
              <a:rPr lang="en-GB" sz="20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rPr>
              <a:t>New England, characterised by picturesque landscapes and distinct seasons, is also experiencing changes in temperature. Winters are becoming milder, with less snowfall in some areas, while summers are becoming warmer. These shifts can influence ecosystems and the way people live, impacting activities like skiing in the winter and outdoor events in the summer.</a:t>
            </a:r>
            <a:endParaRPr sz="20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endParaRPr>
          </a:p>
          <a:p>
            <a:pPr marL="0" lvl="0" indent="0" algn="l" rtl="0">
              <a:lnSpc>
                <a:spcPct val="115000"/>
              </a:lnSpc>
              <a:spcBef>
                <a:spcPts val="1500"/>
              </a:spcBef>
              <a:spcAft>
                <a:spcPts val="0"/>
              </a:spcAft>
              <a:buClr>
                <a:schemeClr val="dk1"/>
              </a:buClr>
              <a:buSzPts val="1100"/>
              <a:buFont typeface="Arial"/>
              <a:buNone/>
            </a:pPr>
            <a:r>
              <a:rPr lang="en-GB" sz="20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rPr>
              <a:t>Meanwhile, in the northernmost state of Alaska, the effects of global warming are particularly pronounced. The temperature rise is causing the permafrost—frozen ground—to thaw, leading to changes in landscapes and wildlife habitats. This poses challenges for indigenous communities that rely on traditional ways of life closely connected to the frozen environment.</a:t>
            </a:r>
            <a:endParaRPr sz="20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endParaRPr>
          </a:p>
          <a:p>
            <a:pPr marL="0" lvl="0" indent="0" algn="l" rtl="0">
              <a:lnSpc>
                <a:spcPct val="115000"/>
              </a:lnSpc>
              <a:spcBef>
                <a:spcPts val="1500"/>
              </a:spcBef>
              <a:spcAft>
                <a:spcPts val="0"/>
              </a:spcAft>
              <a:buClr>
                <a:schemeClr val="dk1"/>
              </a:buClr>
              <a:buSzPts val="1100"/>
              <a:buFont typeface="Arial"/>
              <a:buNone/>
            </a:pPr>
            <a:r>
              <a:rPr lang="en-GB" sz="2000" dirty="0">
                <a:solidFill>
                  <a:srgbClr val="374151"/>
                </a:solidFill>
                <a:latin typeface="Calibri" panose="020F0502020204030204" pitchFamily="34" charset="0"/>
                <a:ea typeface="Calibri" panose="020F0502020204030204" pitchFamily="34" charset="0"/>
                <a:cs typeface="Calibri" panose="020F0502020204030204" pitchFamily="34" charset="0"/>
                <a:sym typeface="Roboto"/>
              </a:rPr>
              <a:t>In summary, temperature increases are not uniform across the United States, and understanding these regional changes is crucial for adapting to the evolving climate in diverse ways</a:t>
            </a:r>
            <a:r>
              <a:rPr lang="en-GB" sz="2000" dirty="0">
                <a:solidFill>
                  <a:srgbClr val="374151"/>
                </a:solidFill>
                <a:latin typeface="Roboto"/>
                <a:ea typeface="Roboto"/>
                <a:cs typeface="Roboto"/>
                <a:sym typeface="Roboto"/>
              </a:rPr>
              <a:t>.</a:t>
            </a:r>
            <a:endParaRPr sz="2000" dirty="0">
              <a:solidFill>
                <a:srgbClr val="374151"/>
              </a:solidFill>
              <a:latin typeface="Roboto"/>
              <a:ea typeface="Roboto"/>
              <a:cs typeface="Roboto"/>
              <a:sym typeface="Roboto"/>
            </a:endParaRPr>
          </a:p>
          <a:p>
            <a:pPr marL="228600" lvl="0" indent="-50800" algn="l" rtl="0">
              <a:lnSpc>
                <a:spcPct val="90000"/>
              </a:lnSpc>
              <a:spcBef>
                <a:spcPts val="0"/>
              </a:spcBef>
              <a:spcAft>
                <a:spcPts val="0"/>
              </a:spcAft>
              <a:buClr>
                <a:schemeClr val="dk1"/>
              </a:buClr>
              <a:buSzPts val="2800"/>
              <a:buNone/>
            </a:pPr>
            <a:endParaRPr sz="1600" dirty="0"/>
          </a:p>
        </p:txBody>
      </p:sp>
      <p:sp>
        <p:nvSpPr>
          <p:cNvPr id="159" name="Google Shape;159;p7"/>
          <p:cNvSpPr txBox="1"/>
          <p:nvPr/>
        </p:nvSpPr>
        <p:spPr>
          <a:xfrm>
            <a:off x="416648" y="60081"/>
            <a:ext cx="11225700" cy="646500"/>
          </a:xfrm>
          <a:prstGeom prst="rect">
            <a:avLst/>
          </a:prstGeom>
          <a:solidFill>
            <a:srgbClr val="FFF2CC"/>
          </a:solidFill>
          <a:ln w="222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Calibri"/>
              <a:buNone/>
            </a:pPr>
            <a:r>
              <a:rPr lang="en-GB" sz="3600" b="0" i="0" u="none" strike="noStrike" cap="none">
                <a:solidFill>
                  <a:srgbClr val="000000"/>
                </a:solidFill>
                <a:latin typeface="Calibri"/>
                <a:ea typeface="Calibri"/>
                <a:cs typeface="Calibri"/>
                <a:sym typeface="Calibri"/>
              </a:rPr>
              <a:t>Temperature increase in US communities</a:t>
            </a:r>
            <a:endParaRPr sz="3600" b="0" i="0" u="none" strike="noStrike" cap="none">
              <a:solidFill>
                <a:srgbClr val="002060"/>
              </a:solidFill>
              <a:latin typeface="Calibri"/>
              <a:ea typeface="Calibri"/>
              <a:cs typeface="Calibri"/>
              <a:sym typeface="Calibri"/>
            </a:endParaRPr>
          </a:p>
        </p:txBody>
      </p:sp>
      <p:sp>
        <p:nvSpPr>
          <p:cNvPr id="160" name="Google Shape;160;p7"/>
          <p:cNvSpPr txBox="1"/>
          <p:nvPr/>
        </p:nvSpPr>
        <p:spPr>
          <a:xfrm>
            <a:off x="10402355" y="459272"/>
            <a:ext cx="1306500" cy="369300"/>
          </a:xfrm>
          <a:prstGeom prst="rect">
            <a:avLst/>
          </a:prstGeom>
          <a:solidFill>
            <a:srgbClr val="FFFF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Calibri"/>
              <a:buNone/>
            </a:pPr>
            <a:r>
              <a:rPr lang="en-GB" sz="1800" b="0" i="0" u="none" strike="noStrike" cap="none">
                <a:solidFill>
                  <a:srgbClr val="000000"/>
                </a:solidFill>
                <a:latin typeface="Calibri"/>
                <a:ea typeface="Calibri"/>
                <a:cs typeface="Calibri"/>
                <a:sym typeface="Calibri"/>
              </a:rPr>
              <a:t>Activity 3</a:t>
            </a:r>
            <a:endParaRPr sz="1800" b="0" i="0" u="none" strike="noStrike" cap="none">
              <a:solidFill>
                <a:schemeClr val="dk1"/>
              </a:solidFill>
              <a:latin typeface="Calibri"/>
              <a:ea typeface="Calibri"/>
              <a:cs typeface="Calibri"/>
              <a:sym typeface="Calibri"/>
            </a:endParaRPr>
          </a:p>
        </p:txBody>
      </p:sp>
      <p:sp>
        <p:nvSpPr>
          <p:cNvPr id="161" name="Google Shape;161;p7"/>
          <p:cNvSpPr txBox="1"/>
          <p:nvPr/>
        </p:nvSpPr>
        <p:spPr>
          <a:xfrm>
            <a:off x="8715375" y="967650"/>
            <a:ext cx="3234300" cy="5890500"/>
          </a:xfrm>
          <a:prstGeom prst="rect">
            <a:avLst/>
          </a:prstGeom>
          <a:solidFill>
            <a:srgbClr val="FFFF00"/>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n-GB" sz="1800" b="0" i="0" u="none" strike="noStrike" cap="none" dirty="0">
                <a:solidFill>
                  <a:schemeClr val="dk1"/>
                </a:solidFill>
                <a:latin typeface="Calibri"/>
                <a:ea typeface="Calibri"/>
                <a:cs typeface="Calibri"/>
                <a:sym typeface="Calibri"/>
              </a:rPr>
              <a:t>Questions:</a:t>
            </a: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800"/>
              <a:buFont typeface="Arial"/>
              <a:buNone/>
            </a:pPr>
            <a:endParaRPr sz="1800" b="0" i="0" u="none" strike="noStrike" cap="none" dirty="0">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AutoNum type="arabicParenR"/>
            </a:pPr>
            <a:r>
              <a:rPr lang="en-GB" sz="1800" b="0" i="0" u="none" strike="noStrike" cap="none" dirty="0">
                <a:solidFill>
                  <a:schemeClr val="dk1"/>
                </a:solidFill>
                <a:latin typeface="Calibri"/>
                <a:ea typeface="Calibri"/>
                <a:cs typeface="Calibri"/>
                <a:sym typeface="Calibri"/>
              </a:rPr>
              <a:t>What are the three places in the USA being affected by temperature increase?</a:t>
            </a:r>
            <a:endParaRPr sz="1800" b="0" i="0" u="none" strike="noStrike" cap="none" dirty="0">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AutoNum type="arabicParenR"/>
            </a:pPr>
            <a:r>
              <a:rPr lang="en-GB" sz="1800" b="0" i="0" u="none" strike="noStrike" cap="none" dirty="0">
                <a:solidFill>
                  <a:schemeClr val="dk1"/>
                </a:solidFill>
                <a:latin typeface="Calibri"/>
                <a:ea typeface="Calibri"/>
                <a:cs typeface="Calibri"/>
                <a:sym typeface="Calibri"/>
              </a:rPr>
              <a:t>What challenge is temperature increase bringing to New Orleans?</a:t>
            </a:r>
            <a:endParaRPr sz="1800" b="0" i="0" u="none" strike="noStrike" cap="none" dirty="0">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AutoNum type="arabicParenR"/>
            </a:pPr>
            <a:r>
              <a:rPr lang="en-GB" sz="1800" b="0" i="0" u="none" strike="noStrike" cap="none" dirty="0">
                <a:solidFill>
                  <a:schemeClr val="dk1"/>
                </a:solidFill>
                <a:latin typeface="Calibri"/>
                <a:ea typeface="Calibri"/>
                <a:cs typeface="Calibri"/>
                <a:sym typeface="Calibri"/>
              </a:rPr>
              <a:t>How is winter changing in New England and what challenges does this present?</a:t>
            </a:r>
            <a:endParaRPr sz="1800" b="0" i="0" u="none" strike="noStrike" cap="none" dirty="0">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AutoNum type="arabicParenR"/>
            </a:pPr>
            <a:r>
              <a:rPr lang="en-GB" sz="1800" b="0" i="0" u="none" strike="noStrike" cap="none" dirty="0">
                <a:solidFill>
                  <a:schemeClr val="dk1"/>
                </a:solidFill>
                <a:latin typeface="Calibri"/>
                <a:ea typeface="Calibri"/>
                <a:cs typeface="Calibri"/>
                <a:sym typeface="Calibri"/>
              </a:rPr>
              <a:t>How are people in Alaska being impacted?</a:t>
            </a:r>
            <a:endParaRPr sz="1800" b="0" i="0" u="none" strike="noStrike" cap="none" dirty="0">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AutoNum type="arabicParenR"/>
            </a:pPr>
            <a:r>
              <a:rPr lang="en-GB" sz="1800" b="0" i="0" u="none" strike="noStrike" cap="none" dirty="0">
                <a:solidFill>
                  <a:schemeClr val="dk1"/>
                </a:solidFill>
                <a:latin typeface="Calibri"/>
                <a:ea typeface="Calibri"/>
                <a:cs typeface="Calibri"/>
                <a:sym typeface="Calibri"/>
              </a:rPr>
              <a:t>Where do you think the biggest threats are to the USA?</a:t>
            </a:r>
            <a:endParaRPr sz="18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1"/>
          <p:cNvSpPr txBox="1"/>
          <p:nvPr/>
        </p:nvSpPr>
        <p:spPr>
          <a:xfrm>
            <a:off x="416648" y="60081"/>
            <a:ext cx="11225700" cy="646500"/>
          </a:xfrm>
          <a:prstGeom prst="rect">
            <a:avLst/>
          </a:prstGeom>
          <a:solidFill>
            <a:srgbClr val="FFF2CC"/>
          </a:solidFill>
          <a:ln w="222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Calibri"/>
              <a:buNone/>
            </a:pPr>
            <a:r>
              <a:rPr lang="en-GB" sz="3600" b="0" i="0" u="none" strike="noStrike" cap="none">
                <a:solidFill>
                  <a:srgbClr val="000000"/>
                </a:solidFill>
                <a:latin typeface="Calibri"/>
                <a:ea typeface="Calibri"/>
                <a:cs typeface="Calibri"/>
                <a:sym typeface="Calibri"/>
              </a:rPr>
              <a:t>Contrasting case studies </a:t>
            </a:r>
            <a:endParaRPr sz="3600" b="0" i="0" u="none" strike="noStrike" cap="none">
              <a:solidFill>
                <a:srgbClr val="002060"/>
              </a:solidFill>
              <a:latin typeface="Calibri"/>
              <a:ea typeface="Calibri"/>
              <a:cs typeface="Calibri"/>
              <a:sym typeface="Calibri"/>
            </a:endParaRPr>
          </a:p>
        </p:txBody>
      </p:sp>
      <p:sp>
        <p:nvSpPr>
          <p:cNvPr id="168" name="Google Shape;168;p21"/>
          <p:cNvSpPr txBox="1"/>
          <p:nvPr/>
        </p:nvSpPr>
        <p:spPr>
          <a:xfrm>
            <a:off x="8715375" y="967650"/>
            <a:ext cx="3234300" cy="5890500"/>
          </a:xfrm>
          <a:prstGeom prst="rect">
            <a:avLst/>
          </a:prstGeom>
          <a:solidFill>
            <a:srgbClr val="FFFF00"/>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n-GB" sz="2400" b="0" i="0" u="none" strike="noStrike" cap="none" dirty="0">
                <a:solidFill>
                  <a:srgbClr val="000000"/>
                </a:solidFill>
                <a:latin typeface="Arial"/>
                <a:ea typeface="Arial"/>
                <a:cs typeface="Arial"/>
                <a:sym typeface="Arial"/>
              </a:rPr>
              <a:t>Compare the challenges faced by Fairbourne, Wales, with challenges faced by US </a:t>
            </a:r>
            <a:r>
              <a:rPr lang="en-GB" sz="2400" b="0" i="0" u="none" strike="noStrike" cap="none">
                <a:solidFill>
                  <a:srgbClr val="000000"/>
                </a:solidFill>
                <a:latin typeface="Arial"/>
                <a:ea typeface="Arial"/>
                <a:cs typeface="Arial"/>
                <a:sym typeface="Arial"/>
              </a:rPr>
              <a:t>and Tuvaluan communities  </a:t>
            </a:r>
            <a:endParaRPr sz="1800" b="0" i="0" u="none" strike="noStrike" cap="none" dirty="0">
              <a:solidFill>
                <a:schemeClr val="dk1"/>
              </a:solidFill>
              <a:latin typeface="Calibri"/>
              <a:ea typeface="Calibri"/>
              <a:cs typeface="Calibri"/>
              <a:sym typeface="Calibri"/>
            </a:endParaRPr>
          </a:p>
        </p:txBody>
      </p:sp>
      <p:sp>
        <p:nvSpPr>
          <p:cNvPr id="169" name="Google Shape;169;p21"/>
          <p:cNvSpPr txBox="1">
            <a:spLocks noGrp="1"/>
          </p:cNvSpPr>
          <p:nvPr>
            <p:ph type="body" idx="1"/>
          </p:nvPr>
        </p:nvSpPr>
        <p:spPr>
          <a:xfrm>
            <a:off x="416648" y="828572"/>
            <a:ext cx="7275443" cy="590927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800"/>
              <a:buNone/>
            </a:pPr>
            <a:r>
              <a:rPr lang="en-GB" sz="2400"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I</a:t>
            </a:r>
            <a:r>
              <a:rPr lang="en-GB" sz="2400" b="1"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ntroduction</a:t>
            </a:r>
            <a:endParaRPr sz="24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800"/>
              <a:buNone/>
            </a:pPr>
            <a:r>
              <a:rPr lang="en-GB" sz="24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Briefly introduce Tuvalu, Fairbourne and the U.S. community you are comparing</a:t>
            </a:r>
            <a:endParaRPr sz="2400" dirty="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800"/>
              <a:buNone/>
            </a:pPr>
            <a:r>
              <a:rPr lang="en-GB" sz="24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State the main issues both places face (e.g., rising sea levels, extreme weather, displacement).</a:t>
            </a:r>
            <a:endParaRPr sz="2400" dirty="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800"/>
              <a:buNone/>
            </a:pPr>
            <a:r>
              <a:rPr lang="en-GB" sz="2400" b="1"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Environmental Challenges</a:t>
            </a:r>
            <a:endParaRPr sz="24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800"/>
              <a:buNone/>
            </a:pPr>
            <a:r>
              <a:rPr lang="en-GB" sz="24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Discuss how climate change affects each location (e.g., flooding, erosion, hurricanes, saltwater intrusion).</a:t>
            </a:r>
            <a:endParaRPr sz="2400" dirty="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800"/>
              <a:buNone/>
            </a:pPr>
            <a:r>
              <a:rPr lang="en-GB" sz="2400" b="1"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Social and Economic Impacts</a:t>
            </a:r>
            <a:endParaRPr sz="24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800"/>
              <a:buNone/>
            </a:pPr>
            <a:r>
              <a:rPr lang="en-GB" sz="24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Compare how residents are affected (e.g., displacement, loss of livelihoods, mental health impacts).</a:t>
            </a:r>
            <a:endParaRPr sz="2400" dirty="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800"/>
              <a:buNone/>
            </a:pPr>
            <a:r>
              <a:rPr lang="en-GB" sz="2400" b="1"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Conclusion</a:t>
            </a:r>
            <a:endParaRPr sz="24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800"/>
              <a:buNone/>
            </a:pPr>
            <a:r>
              <a:rPr lang="en-GB" sz="24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Summarise key similarities and differences.</a:t>
            </a:r>
            <a:endParaRPr sz="2400" dirty="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800"/>
              <a:buNone/>
            </a:pPr>
            <a:r>
              <a:rPr lang="en-GB" sz="24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What can be learned from these cases?</a:t>
            </a:r>
            <a:endParaRPr sz="2400" dirty="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800"/>
              <a:buNone/>
            </a:pPr>
            <a:r>
              <a:rPr lang="en-GB" sz="24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Suggest possible future solutions.</a:t>
            </a:r>
            <a:endParaRPr sz="2400" dirty="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800"/>
              <a:buFont typeface="Arial"/>
              <a:buNone/>
            </a:pPr>
            <a:endParaRPr sz="1800" b="0" i="0" u="none" strike="noStrike" cap="none" dirty="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1419</Words>
  <Application>Microsoft Office PowerPoint</Application>
  <PresentationFormat>Widescreen</PresentationFormat>
  <Paragraphs>125</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Calibri</vt:lpstr>
      <vt:lpstr>Arial</vt:lpstr>
      <vt:lpstr>Roboto</vt:lpstr>
      <vt:lpstr>Play</vt:lpstr>
      <vt:lpstr>Office Theme</vt:lpstr>
      <vt:lpstr>Climate change vulnerabilities </vt:lpstr>
      <vt:lpstr>Locating our case studies</vt:lpstr>
      <vt:lpstr>Sea Level Rise in Tuvalu</vt:lpstr>
      <vt:lpstr>Sea Level Rise in Tuvalu</vt:lpstr>
      <vt:lpstr>How is sea level rise affecting Fairbourne? How is this different to Tuvalu?</vt:lpstr>
      <vt:lpstr>PowerPoint Presentation</vt:lpstr>
      <vt:lpstr>PowerPoint Presentation</vt:lpstr>
      <vt:lpstr>PowerPoint Presentation</vt:lpstr>
      <vt:lpstr>PowerPoint Presentation</vt:lpstr>
      <vt:lpstr>Resources for lesson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gerard reilly</dc:creator>
  <cp:lastModifiedBy>Claire Brown</cp:lastModifiedBy>
  <cp:revision>14</cp:revision>
  <dcterms:created xsi:type="dcterms:W3CDTF">2024-09-06T10:08:30Z</dcterms:created>
  <dcterms:modified xsi:type="dcterms:W3CDTF">2025-08-15T14:41:21Z</dcterms:modified>
</cp:coreProperties>
</file>