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797675" cy="9926638"/>
  <p:embeddedFontLst>
    <p:embeddedFont>
      <p:font typeface="Arial Narrow" panose="020B0606020202030204" pitchFamily="3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gAY5+8SOmfT6kfUxmb2ux/cTnx0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74308B-2082-471A-B78A-7C98BA277A13}" v="4" dt="2025-07-30T16:57:55.210"/>
  </p1510:revLst>
</p1510:revInfo>
</file>

<file path=ppt/tableStyles.xml><?xml version="1.0" encoding="utf-8"?>
<a:tblStyleLst xmlns:a="http://schemas.openxmlformats.org/drawingml/2006/main" def="{F3D479C6-8D56-455A-924A-9531B80C6732}">
  <a:tblStyle styleId="{F3D479C6-8D56-455A-924A-9531B80C673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7354E723-C06F-4AD4-833F-DAD7DA921C97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BF1E8"/>
          </a:solidFill>
        </a:fill>
      </a:tcStyle>
    </a:wholeTbl>
    <a:band1H>
      <a:tcTxStyle b="off" i="off"/>
      <a:tcStyle>
        <a:tcBdr/>
        <a:fill>
          <a:solidFill>
            <a:srgbClr val="D4E2CE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4E2CE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6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6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E7DCA141-92C9-4222-8DBA-94034C08C509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82764" autoAdjust="0"/>
  </p:normalViewPr>
  <p:slideViewPr>
    <p:cSldViewPr snapToGrid="0">
      <p:cViewPr varScale="1">
        <p:scale>
          <a:sx n="68" d="100"/>
          <a:sy n="68" d="100"/>
        </p:scale>
        <p:origin x="122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Brown" userId="9f19065e-62d3-4dfd-ae7a-4e29e714addb" providerId="ADAL" clId="{8C74308B-2082-471A-B78A-7C98BA277A13}"/>
    <pc:docChg chg="custSel modSld">
      <pc:chgData name="Claire Brown" userId="9f19065e-62d3-4dfd-ae7a-4e29e714addb" providerId="ADAL" clId="{8C74308B-2082-471A-B78A-7C98BA277A13}" dt="2025-07-30T16:58:12.804" v="134" actId="1076"/>
      <pc:docMkLst>
        <pc:docMk/>
      </pc:docMkLst>
      <pc:sldChg chg="modSp mod">
        <pc:chgData name="Claire Brown" userId="9f19065e-62d3-4dfd-ae7a-4e29e714addb" providerId="ADAL" clId="{8C74308B-2082-471A-B78A-7C98BA277A13}" dt="2025-07-30T16:43:45.980" v="8" actId="20577"/>
        <pc:sldMkLst>
          <pc:docMk/>
          <pc:sldMk cId="0" sldId="261"/>
        </pc:sldMkLst>
        <pc:spChg chg="mod">
          <ac:chgData name="Claire Brown" userId="9f19065e-62d3-4dfd-ae7a-4e29e714addb" providerId="ADAL" clId="{8C74308B-2082-471A-B78A-7C98BA277A13}" dt="2025-07-30T16:43:45.980" v="8" actId="20577"/>
          <ac:spMkLst>
            <pc:docMk/>
            <pc:sldMk cId="0" sldId="261"/>
            <ac:spMk id="131" creationId="{00000000-0000-0000-0000-000000000000}"/>
          </ac:spMkLst>
        </pc:spChg>
      </pc:sldChg>
      <pc:sldChg chg="addSp delSp modSp mod">
        <pc:chgData name="Claire Brown" userId="9f19065e-62d3-4dfd-ae7a-4e29e714addb" providerId="ADAL" clId="{8C74308B-2082-471A-B78A-7C98BA277A13}" dt="2025-07-30T16:49:26.817" v="53" actId="1076"/>
        <pc:sldMkLst>
          <pc:docMk/>
          <pc:sldMk cId="0" sldId="262"/>
        </pc:sldMkLst>
        <pc:spChg chg="mod">
          <ac:chgData name="Claire Brown" userId="9f19065e-62d3-4dfd-ae7a-4e29e714addb" providerId="ADAL" clId="{8C74308B-2082-471A-B78A-7C98BA277A13}" dt="2025-07-30T16:49:11.984" v="46" actId="1076"/>
          <ac:spMkLst>
            <pc:docMk/>
            <pc:sldMk cId="0" sldId="262"/>
            <ac:spMk id="140" creationId="{00000000-0000-0000-0000-000000000000}"/>
          </ac:spMkLst>
        </pc:spChg>
        <pc:picChg chg="add mod">
          <ac:chgData name="Claire Brown" userId="9f19065e-62d3-4dfd-ae7a-4e29e714addb" providerId="ADAL" clId="{8C74308B-2082-471A-B78A-7C98BA277A13}" dt="2025-07-30T16:49:26.817" v="53" actId="1076"/>
          <ac:picMkLst>
            <pc:docMk/>
            <pc:sldMk cId="0" sldId="262"/>
            <ac:picMk id="4" creationId="{5BD2CF5E-D234-21FF-B43E-75AA9F923E78}"/>
          </ac:picMkLst>
        </pc:picChg>
        <pc:picChg chg="del">
          <ac:chgData name="Claire Brown" userId="9f19065e-62d3-4dfd-ae7a-4e29e714addb" providerId="ADAL" clId="{8C74308B-2082-471A-B78A-7C98BA277A13}" dt="2025-07-30T16:49:15.169" v="47" actId="478"/>
          <ac:picMkLst>
            <pc:docMk/>
            <pc:sldMk cId="0" sldId="262"/>
            <ac:picMk id="137" creationId="{00000000-0000-0000-0000-000000000000}"/>
          </ac:picMkLst>
        </pc:picChg>
      </pc:sldChg>
      <pc:sldChg chg="addSp delSp modSp mod">
        <pc:chgData name="Claire Brown" userId="9f19065e-62d3-4dfd-ae7a-4e29e714addb" providerId="ADAL" clId="{8C74308B-2082-471A-B78A-7C98BA277A13}" dt="2025-07-30T16:53:44.082" v="75" actId="1076"/>
        <pc:sldMkLst>
          <pc:docMk/>
          <pc:sldMk cId="0" sldId="263"/>
        </pc:sldMkLst>
        <pc:spChg chg="mod">
          <ac:chgData name="Claire Brown" userId="9f19065e-62d3-4dfd-ae7a-4e29e714addb" providerId="ADAL" clId="{8C74308B-2082-471A-B78A-7C98BA277A13}" dt="2025-07-30T16:53:44.082" v="75" actId="1076"/>
          <ac:spMkLst>
            <pc:docMk/>
            <pc:sldMk cId="0" sldId="263"/>
            <ac:spMk id="149" creationId="{00000000-0000-0000-0000-000000000000}"/>
          </ac:spMkLst>
        </pc:spChg>
        <pc:picChg chg="add mod">
          <ac:chgData name="Claire Brown" userId="9f19065e-62d3-4dfd-ae7a-4e29e714addb" providerId="ADAL" clId="{8C74308B-2082-471A-B78A-7C98BA277A13}" dt="2025-07-30T16:53:37.561" v="74" actId="14100"/>
          <ac:picMkLst>
            <pc:docMk/>
            <pc:sldMk cId="0" sldId="263"/>
            <ac:picMk id="4" creationId="{583D5910-CE87-DBCC-19C2-A84B86FE3DF8}"/>
          </ac:picMkLst>
        </pc:picChg>
        <pc:picChg chg="del">
          <ac:chgData name="Claire Brown" userId="9f19065e-62d3-4dfd-ae7a-4e29e714addb" providerId="ADAL" clId="{8C74308B-2082-471A-B78A-7C98BA277A13}" dt="2025-07-30T16:53:13.553" v="66" actId="478"/>
          <ac:picMkLst>
            <pc:docMk/>
            <pc:sldMk cId="0" sldId="263"/>
            <ac:picMk id="148" creationId="{00000000-0000-0000-0000-000000000000}"/>
          </ac:picMkLst>
        </pc:picChg>
      </pc:sldChg>
      <pc:sldChg chg="addSp delSp modSp mod">
        <pc:chgData name="Claire Brown" userId="9f19065e-62d3-4dfd-ae7a-4e29e714addb" providerId="ADAL" clId="{8C74308B-2082-471A-B78A-7C98BA277A13}" dt="2025-07-30T16:56:39.497" v="100" actId="1076"/>
        <pc:sldMkLst>
          <pc:docMk/>
          <pc:sldMk cId="0" sldId="264"/>
        </pc:sldMkLst>
        <pc:spChg chg="mod">
          <ac:chgData name="Claire Brown" userId="9f19065e-62d3-4dfd-ae7a-4e29e714addb" providerId="ADAL" clId="{8C74308B-2082-471A-B78A-7C98BA277A13}" dt="2025-07-30T16:56:39.497" v="100" actId="1076"/>
          <ac:spMkLst>
            <pc:docMk/>
            <pc:sldMk cId="0" sldId="264"/>
            <ac:spMk id="154" creationId="{00000000-0000-0000-0000-000000000000}"/>
          </ac:spMkLst>
        </pc:spChg>
        <pc:spChg chg="mod">
          <ac:chgData name="Claire Brown" userId="9f19065e-62d3-4dfd-ae7a-4e29e714addb" providerId="ADAL" clId="{8C74308B-2082-471A-B78A-7C98BA277A13}" dt="2025-07-30T16:56:22.831" v="94" actId="20577"/>
          <ac:spMkLst>
            <pc:docMk/>
            <pc:sldMk cId="0" sldId="264"/>
            <ac:spMk id="156" creationId="{00000000-0000-0000-0000-000000000000}"/>
          </ac:spMkLst>
        </pc:spChg>
        <pc:picChg chg="add mod">
          <ac:chgData name="Claire Brown" userId="9f19065e-62d3-4dfd-ae7a-4e29e714addb" providerId="ADAL" clId="{8C74308B-2082-471A-B78A-7C98BA277A13}" dt="2025-07-30T16:56:37.166" v="99" actId="1076"/>
          <ac:picMkLst>
            <pc:docMk/>
            <pc:sldMk cId="0" sldId="264"/>
            <ac:picMk id="4" creationId="{00286D12-E63A-3D3F-AE87-09B3B6F822DA}"/>
          </ac:picMkLst>
        </pc:picChg>
        <pc:picChg chg="del">
          <ac:chgData name="Claire Brown" userId="9f19065e-62d3-4dfd-ae7a-4e29e714addb" providerId="ADAL" clId="{8C74308B-2082-471A-B78A-7C98BA277A13}" dt="2025-07-30T16:55:51.330" v="76" actId="478"/>
          <ac:picMkLst>
            <pc:docMk/>
            <pc:sldMk cId="0" sldId="264"/>
            <ac:picMk id="159" creationId="{00000000-0000-0000-0000-000000000000}"/>
          </ac:picMkLst>
        </pc:picChg>
      </pc:sldChg>
      <pc:sldChg chg="addSp delSp modSp mod">
        <pc:chgData name="Claire Brown" userId="9f19065e-62d3-4dfd-ae7a-4e29e714addb" providerId="ADAL" clId="{8C74308B-2082-471A-B78A-7C98BA277A13}" dt="2025-07-30T16:58:12.804" v="134" actId="1076"/>
        <pc:sldMkLst>
          <pc:docMk/>
          <pc:sldMk cId="0" sldId="265"/>
        </pc:sldMkLst>
        <pc:spChg chg="mod">
          <ac:chgData name="Claire Brown" userId="9f19065e-62d3-4dfd-ae7a-4e29e714addb" providerId="ADAL" clId="{8C74308B-2082-471A-B78A-7C98BA277A13}" dt="2025-07-30T16:57:32.030" v="101" actId="1076"/>
          <ac:spMkLst>
            <pc:docMk/>
            <pc:sldMk cId="0" sldId="265"/>
            <ac:spMk id="164" creationId="{00000000-0000-0000-0000-000000000000}"/>
          </ac:spMkLst>
        </pc:spChg>
        <pc:spChg chg="mod">
          <ac:chgData name="Claire Brown" userId="9f19065e-62d3-4dfd-ae7a-4e29e714addb" providerId="ADAL" clId="{8C74308B-2082-471A-B78A-7C98BA277A13}" dt="2025-07-30T16:58:12.804" v="134" actId="1076"/>
          <ac:spMkLst>
            <pc:docMk/>
            <pc:sldMk cId="0" sldId="265"/>
            <ac:spMk id="167" creationId="{00000000-0000-0000-0000-000000000000}"/>
          </ac:spMkLst>
        </pc:spChg>
        <pc:picChg chg="add mod">
          <ac:chgData name="Claire Brown" userId="9f19065e-62d3-4dfd-ae7a-4e29e714addb" providerId="ADAL" clId="{8C74308B-2082-471A-B78A-7C98BA277A13}" dt="2025-07-30T16:58:06.672" v="133" actId="1076"/>
          <ac:picMkLst>
            <pc:docMk/>
            <pc:sldMk cId="0" sldId="265"/>
            <ac:picMk id="4" creationId="{5D98BBE6-6BF7-3202-C104-9C0237B0E230}"/>
          </ac:picMkLst>
        </pc:picChg>
        <pc:picChg chg="del">
          <ac:chgData name="Claire Brown" userId="9f19065e-62d3-4dfd-ae7a-4e29e714addb" providerId="ADAL" clId="{8C74308B-2082-471A-B78A-7C98BA277A13}" dt="2025-07-30T16:57:47.847" v="126" actId="478"/>
          <ac:picMkLst>
            <pc:docMk/>
            <pc:sldMk cId="0" sldId="265"/>
            <ac:picMk id="168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cience.nasa.gov/climate-change/adaptation-mitigation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71" name="Google Shape;1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a91ab1c22c_1_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81" name="Google Shape;181;g2a91ab1c22c_1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7163" y="744538"/>
            <a:ext cx="6615112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27:notes"/>
          <p:cNvSpPr txBox="1">
            <a:spLocks noGrp="1"/>
          </p:cNvSpPr>
          <p:nvPr>
            <p:ph type="body" idx="1"/>
          </p:nvPr>
        </p:nvSpPr>
        <p:spPr>
          <a:xfrm>
            <a:off x="673788" y="5186075"/>
            <a:ext cx="5390305" cy="424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92" name="Google Shape;192;p27:notes"/>
          <p:cNvSpPr txBox="1">
            <a:spLocks noGrp="1"/>
          </p:cNvSpPr>
          <p:nvPr>
            <p:ph type="sldNum" idx="12"/>
          </p:nvPr>
        </p:nvSpPr>
        <p:spPr>
          <a:xfrm>
            <a:off x="3816574" y="10235580"/>
            <a:ext cx="2919748" cy="540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R</a:t>
            </a:r>
            <a:endParaRPr/>
          </a:p>
        </p:txBody>
      </p:sp>
      <p:sp>
        <p:nvSpPr>
          <p:cNvPr id="202" name="Google Shape;2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" name="Google Shape;9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7" name="Google Shape;10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u="sng" dirty="0">
                <a:solidFill>
                  <a:schemeClr val="hlink"/>
                </a:solidFill>
                <a:hlinkClick r:id="rId3"/>
              </a:rPr>
              <a:t>https://science.nasa.gov/climate-change/adaptation-mitigation/</a:t>
            </a:r>
            <a:r>
              <a:rPr lang="en-GB" dirty="0"/>
              <a:t> (2025)</a:t>
            </a:r>
            <a:endParaRPr dirty="0"/>
          </a:p>
        </p:txBody>
      </p:sp>
      <p:sp>
        <p:nvSpPr>
          <p:cNvPr id="118" name="Google Shape;11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2" name="Google Shape;15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52875" y="1149195"/>
            <a:ext cx="11530200" cy="8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GB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Recap </a:t>
            </a:r>
            <a:endParaRPr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564300" y="2286150"/>
            <a:ext cx="9205200" cy="2739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is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responsible</a:t>
            </a:r>
            <a:r>
              <a:rPr lang="en-GB" sz="240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climate change? Provide examples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240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Explain how one of those responsible to climate change has contributed to greenhouse gas emissions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What is climate justice ?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 i="0" u="none" strike="noStrike" cap="none" dirty="0"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6"/>
          <p:cNvSpPr/>
          <p:nvPr/>
        </p:nvSpPr>
        <p:spPr>
          <a:xfrm>
            <a:off x="0" y="-32657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6"/>
          <p:cNvSpPr/>
          <p:nvPr/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9000">
                <a:srgbClr val="FFFFFF">
                  <a:alpha val="37647"/>
                </a:srgbClr>
              </a:gs>
              <a:gs pos="35000">
                <a:srgbClr val="FFFFFF">
                  <a:alpha val="76862"/>
                </a:srgbClr>
              </a:gs>
              <a:gs pos="48000">
                <a:schemeClr val="lt1"/>
              </a:gs>
              <a:gs pos="100000">
                <a:schemeClr val="lt1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6"/>
          <p:cNvSpPr txBox="1">
            <a:spLocks noGrp="1"/>
          </p:cNvSpPr>
          <p:nvPr>
            <p:ph type="title"/>
          </p:nvPr>
        </p:nvSpPr>
        <p:spPr>
          <a:xfrm>
            <a:off x="7531610" y="920296"/>
            <a:ext cx="3822189" cy="189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lnSpc>
                <a:spcPct val="107000"/>
              </a:lnSpc>
              <a:buClr>
                <a:srgbClr val="000000"/>
              </a:buClr>
              <a:buSzPts val="1300"/>
            </a:pPr>
            <a:r>
              <a:rPr lang="en-GB" dirty="0"/>
              <a:t>Community-Based Adaptation Planning</a:t>
            </a:r>
            <a:endParaRPr lang="en-GB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6"/>
          <p:cNvSpPr txBox="1">
            <a:spLocks noGrp="1"/>
          </p:cNvSpPr>
          <p:nvPr>
            <p:ph type="body" idx="1"/>
          </p:nvPr>
        </p:nvSpPr>
        <p:spPr>
          <a:xfrm>
            <a:off x="288684" y="5940871"/>
            <a:ext cx="3822189" cy="109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100" dirty="0"/>
              <a:t>Prahlad Inala/</a:t>
            </a:r>
            <a:r>
              <a:rPr lang="en-GB" sz="1100" dirty="0" err="1"/>
              <a:t>Unsplash</a:t>
            </a:r>
            <a:endParaRPr sz="1100" dirty="0"/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4B48100A-96BA-54A1-3D42-C4A3938681DE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 descr="A group of people working in a field&#10;&#10;AI-generated content may be incorrect.">
            <a:extLst>
              <a:ext uri="{FF2B5EF4-FFF2-40B4-BE49-F238E27FC236}">
                <a16:creationId xmlns:a16="http://schemas.microsoft.com/office/drawing/2014/main" id="{5D98BBE6-6BF7-3202-C104-9C0237B0E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729" y="673638"/>
            <a:ext cx="7011058" cy="52643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"/>
          <p:cNvSpPr/>
          <p:nvPr/>
        </p:nvSpPr>
        <p:spPr>
          <a:xfrm>
            <a:off x="185057" y="53593"/>
            <a:ext cx="11602174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3"/>
          <p:cNvSpPr/>
          <p:nvPr/>
        </p:nvSpPr>
        <p:spPr>
          <a:xfrm rot="5400000">
            <a:off x="1627450" y="3462719"/>
            <a:ext cx="5410200" cy="18288"/>
          </a:xfrm>
          <a:custGeom>
            <a:avLst/>
            <a:gdLst/>
            <a:ahLst/>
            <a:cxnLst/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76" name="Google Shape;176;p3"/>
          <p:cNvGraphicFramePr/>
          <p:nvPr>
            <p:extLst>
              <p:ext uri="{D42A27DB-BD31-4B8C-83A1-F6EECF244321}">
                <p14:modId xmlns:p14="http://schemas.microsoft.com/office/powerpoint/2010/main" val="1422998073"/>
              </p:ext>
            </p:extLst>
          </p:nvPr>
        </p:nvGraphicFramePr>
        <p:xfrm>
          <a:off x="4837220" y="518776"/>
          <a:ext cx="6570572" cy="6442815"/>
        </p:xfrm>
        <a:graphic>
          <a:graphicData uri="http://schemas.openxmlformats.org/drawingml/2006/table">
            <a:tbl>
              <a:tblPr>
                <a:noFill/>
                <a:tableStyleId>{F3D479C6-8D56-455A-924A-9531B80C6732}</a:tableStyleId>
              </a:tblPr>
              <a:tblGrid>
                <a:gridCol w="3221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9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812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6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Crop diversification </a:t>
                      </a:r>
                      <a:endParaRPr sz="16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6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Larger structures such as sea defences that stop land from being eroded</a:t>
                      </a:r>
                      <a:endParaRPr sz="16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479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6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Floating architecture </a:t>
                      </a:r>
                      <a:endParaRPr sz="16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6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Farmers adapt by diversifying their crops to include more resilient and heat-tolerant varieties, ensuring food security in the face of uncertain weather patterns.</a:t>
                      </a:r>
                      <a:endParaRPr sz="16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145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Urban greening </a:t>
                      </a:r>
                      <a:endParaRPr sz="16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endParaRPr sz="16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600" b="0" i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Helping local communities in developing and implementing their own adaptation plans, taking into account their unique vulnerabilities, strengths, and cultural practices to enhance overall handle to climate change</a:t>
                      </a:r>
                      <a:endParaRPr lang="en-GB" sz="1600" b="0" i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968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6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Hard engineering </a:t>
                      </a:r>
                      <a:endParaRPr sz="16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6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Creating buildings that are able to float or within stand rising waters </a:t>
                      </a:r>
                      <a:endParaRPr sz="16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251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600" b="0" i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Community-Based Adaptation Planning</a:t>
                      </a:r>
                      <a:endParaRPr sz="1600" b="0" i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Planting urban forests to help reduce heat, and improve air quality, contributing to the overall resilience of cities against climate change impacts.</a:t>
                      </a:r>
                      <a:endParaRPr lang="en-GB" sz="2800" b="0" i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600" b="0" i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7" name="Google Shape;177;p3"/>
          <p:cNvSpPr txBox="1"/>
          <p:nvPr/>
        </p:nvSpPr>
        <p:spPr>
          <a:xfrm>
            <a:off x="404769" y="1143779"/>
            <a:ext cx="2556145" cy="4616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Activity 1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4C10A7ED-37C0-45FB-8CD6-1787045CBDC7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184;g2a91ab1c22c_1_3">
            <a:extLst>
              <a:ext uri="{FF2B5EF4-FFF2-40B4-BE49-F238E27FC236}">
                <a16:creationId xmlns:a16="http://schemas.microsoft.com/office/drawing/2014/main" id="{5D06B1F2-4D59-A5A1-DFD3-8927BBCAC802}"/>
              </a:ext>
            </a:extLst>
          </p:cNvPr>
          <p:cNvSpPr txBox="1">
            <a:spLocks/>
          </p:cNvSpPr>
          <p:nvPr/>
        </p:nvSpPr>
        <p:spPr>
          <a:xfrm>
            <a:off x="1869" y="2002970"/>
            <a:ext cx="3418800" cy="1588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5400"/>
            </a:pPr>
            <a:r>
              <a:rPr lang="en-US" sz="2400" dirty="0"/>
              <a:t>Match the correct definition to the adaptation method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a91ab1c22c_1_3"/>
          <p:cNvSpPr/>
          <p:nvPr/>
        </p:nvSpPr>
        <p:spPr>
          <a:xfrm>
            <a:off x="0" y="0"/>
            <a:ext cx="12189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g2a91ab1c22c_1_3"/>
          <p:cNvSpPr txBox="1">
            <a:spLocks noGrp="1"/>
          </p:cNvSpPr>
          <p:nvPr>
            <p:ph type="title"/>
          </p:nvPr>
        </p:nvSpPr>
        <p:spPr>
          <a:xfrm>
            <a:off x="1869" y="2002970"/>
            <a:ext cx="3418800" cy="1588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lang="en-GB" sz="2400" dirty="0"/>
              <a:t>Match the correct definition to the adaptation method</a:t>
            </a:r>
            <a:endParaRPr sz="2400" dirty="0"/>
          </a:p>
        </p:txBody>
      </p:sp>
      <p:sp>
        <p:nvSpPr>
          <p:cNvPr id="185" name="Google Shape;185;g2a91ab1c22c_1_3"/>
          <p:cNvSpPr/>
          <p:nvPr/>
        </p:nvSpPr>
        <p:spPr>
          <a:xfrm rot="5400000">
            <a:off x="1627450" y="3462719"/>
            <a:ext cx="5410200" cy="18288"/>
          </a:xfrm>
          <a:custGeom>
            <a:avLst/>
            <a:gdLst/>
            <a:ahLst/>
            <a:cxnLst/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86" name="Google Shape;186;g2a91ab1c22c_1_3"/>
          <p:cNvGraphicFramePr/>
          <p:nvPr/>
        </p:nvGraphicFramePr>
        <p:xfrm>
          <a:off x="4934686" y="1328445"/>
          <a:ext cx="6327175" cy="4304692"/>
        </p:xfrm>
        <a:graphic>
          <a:graphicData uri="http://schemas.openxmlformats.org/drawingml/2006/table">
            <a:tbl>
              <a:tblPr>
                <a:noFill/>
                <a:tableStyleId>{F3D479C6-8D56-455A-924A-9531B80C6732}</a:tableStyleId>
              </a:tblPr>
              <a:tblGrid>
                <a:gridCol w="310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9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3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Crop diversification </a:t>
                      </a:r>
                      <a:endParaRPr sz="21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3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Larger structures such as sea defences that stop land from being eroded</a:t>
                      </a:r>
                      <a:endParaRPr sz="21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3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Floating architecture </a:t>
                      </a:r>
                      <a:endParaRPr sz="21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3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Farmers adapt by diversifying their crops to include more resilient and heat-tolerant varieties, ensuring food security in the face of uncertain weather patterns.</a:t>
                      </a:r>
                      <a:endParaRPr sz="21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4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3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Urban greening </a:t>
                      </a:r>
                      <a:endParaRPr sz="21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Planting urban forests to help reduce heat, and improve air quality, contributing to the overall resilience of cities against climate change impacts.</a:t>
                      </a:r>
                      <a:endParaRPr sz="2000" b="0" i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endParaRPr sz="2100" b="0" i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3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Hard engineering </a:t>
                      </a:r>
                      <a:endParaRPr sz="21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3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Creating buildings that are able to float or within stand rising waters </a:t>
                      </a:r>
                      <a:endParaRPr sz="21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9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3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Community-Based Adaptation Planning</a:t>
                      </a:r>
                      <a:endParaRPr sz="2100" b="0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FC5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GB" sz="1300" b="0" i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Helping local communities in developing and implementing their own adaptation plans, taking into account their unique vulnerabilities, strengths, and cultural practices to enhance overall handle to climate change</a:t>
                      </a:r>
                      <a:endParaRPr sz="2100" b="0" i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1225" marR="81225" marT="1127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FC5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7" name="Google Shape;187;g2a91ab1c22c_1_3"/>
          <p:cNvSpPr txBox="1"/>
          <p:nvPr/>
        </p:nvSpPr>
        <p:spPr>
          <a:xfrm>
            <a:off x="404769" y="1143779"/>
            <a:ext cx="1306500" cy="3693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Activity 1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70ACDB9A-2C1D-A034-F0CF-D077CBE8246A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7"/>
          <p:cNvSpPr/>
          <p:nvPr/>
        </p:nvSpPr>
        <p:spPr>
          <a:xfrm>
            <a:off x="1524808" y="1038623"/>
            <a:ext cx="6980635" cy="1554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27"/>
          <p:cNvSpPr txBox="1"/>
          <p:nvPr/>
        </p:nvSpPr>
        <p:spPr>
          <a:xfrm>
            <a:off x="0" y="767440"/>
            <a:ext cx="10248000" cy="5878492"/>
          </a:xfrm>
          <a:prstGeom prst="rect">
            <a:avLst/>
          </a:prstGeom>
          <a:gradFill>
            <a:gsLst>
              <a:gs pos="0">
                <a:srgbClr val="FFDC9B"/>
              </a:gs>
              <a:gs pos="50000">
                <a:srgbClr val="FFD68D"/>
              </a:gs>
              <a:gs pos="100000">
                <a:srgbClr val="FFD478"/>
              </a:gs>
            </a:gsLst>
            <a:lin ang="5400000" scaled="0"/>
          </a:gradFill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400" b="1" i="0" u="sng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 Narrow"/>
              </a:rPr>
              <a:t>Help box: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1" i="0" u="sng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u="none" strike="noStrike" cap="none" dirty="0">
                <a:solidFill>
                  <a:srgbClr val="0D0D0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You have been tasked with choosing adaptation strategies for three distinct locations: a small, low-lying island country, a European country, and a coastal country in the Global South. Each area presents unique challenges and opportunities for addressing climate change impacts.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1" u="none" strike="noStrike" cap="none" dirty="0">
              <a:solidFill>
                <a:srgbClr val="0D0D0D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1" u="none" strike="noStrike" cap="none" dirty="0">
                <a:solidFill>
                  <a:srgbClr val="0D0D0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For the small, low-lying island country, I would choose...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1" u="none" strike="noStrike" cap="none" dirty="0">
                <a:solidFill>
                  <a:srgbClr val="0D0D0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In the case of the </a:t>
            </a:r>
            <a:r>
              <a:rPr lang="en-GB" sz="2400" i="1" dirty="0">
                <a:solidFill>
                  <a:srgbClr val="0D0D0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European country</a:t>
            </a:r>
            <a:r>
              <a:rPr lang="en-GB" sz="2400" b="0" i="1" u="none" strike="noStrike" cap="none" dirty="0">
                <a:solidFill>
                  <a:srgbClr val="0D0D0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, the most effective adaptation strategy might be...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1" u="none" strike="noStrike" cap="none" dirty="0">
                <a:solidFill>
                  <a:srgbClr val="0D0D0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For the underfunded coastal country, it's essential to select an adaptation method that...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1" u="none" strike="noStrike" cap="none" dirty="0">
                <a:solidFill>
                  <a:srgbClr val="0D0D0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By selecting tailored adaptation strategies for each location, we can mitigate the impacts of climate change effectively and sustainably.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7" name="Google Shape;197;p27"/>
          <p:cNvSpPr/>
          <p:nvPr/>
        </p:nvSpPr>
        <p:spPr>
          <a:xfrm>
            <a:off x="10374347" y="717991"/>
            <a:ext cx="1259631" cy="109776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600" b="1" i="0" u="sng" strike="noStrike" cap="none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Time for task: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6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omic Sans MS"/>
              </a:rPr>
              <a:t>15 mins</a:t>
            </a:r>
            <a:endParaRPr sz="16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98" name="Google Shape;198;p27"/>
          <p:cNvSpPr txBox="1"/>
          <p:nvPr/>
        </p:nvSpPr>
        <p:spPr>
          <a:xfrm>
            <a:off x="10248000" y="2136205"/>
            <a:ext cx="1944000" cy="400105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Success criteria</a:t>
            </a:r>
            <a:endParaRPr sz="2400" b="1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Have you used 3 PEEL?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Have you written an introduction?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Have you written conclusions  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D78CEC4D-6F45-8268-3600-13750C2EF0D4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6"/>
          <p:cNvSpPr txBox="1"/>
          <p:nvPr/>
        </p:nvSpPr>
        <p:spPr>
          <a:xfrm>
            <a:off x="246750" y="1027893"/>
            <a:ext cx="1306500" cy="6465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Activity 4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Plenary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6"/>
          <p:cNvSpPr txBox="1"/>
          <p:nvPr/>
        </p:nvSpPr>
        <p:spPr>
          <a:xfrm>
            <a:off x="740228" y="1877656"/>
            <a:ext cx="8882143" cy="4247276"/>
          </a:xfrm>
          <a:prstGeom prst="rect">
            <a:avLst/>
          </a:prstGeom>
          <a:solidFill>
            <a:srgbClr val="FFF2CC"/>
          </a:solidFill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36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09" name="Google Shape;209;p6"/>
          <p:cNvGraphicFramePr/>
          <p:nvPr>
            <p:extLst>
              <p:ext uri="{D42A27DB-BD31-4B8C-83A1-F6EECF244321}">
                <p14:modId xmlns:p14="http://schemas.microsoft.com/office/powerpoint/2010/main" val="3253313292"/>
              </p:ext>
            </p:extLst>
          </p:nvPr>
        </p:nvGraphicFramePr>
        <p:xfrm>
          <a:off x="913274" y="2492508"/>
          <a:ext cx="8536050" cy="3017571"/>
        </p:xfrm>
        <a:graphic>
          <a:graphicData uri="http://schemas.openxmlformats.org/drawingml/2006/table">
            <a:tbl>
              <a:tblPr>
                <a:noFill/>
                <a:tableStyleId>{E7DCA141-92C9-4222-8DBA-94034C08C509}</a:tableStyleId>
              </a:tblPr>
              <a:tblGrid>
                <a:gridCol w="426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68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642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Adaptation method </a:t>
                      </a:r>
                      <a:endParaRPr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How it works</a:t>
                      </a:r>
                      <a:endParaRPr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7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1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7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2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7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3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BFD4743F-FA60-C17E-719E-81B01014292D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>
            <a:spLocks noGrp="1"/>
          </p:cNvSpPr>
          <p:nvPr>
            <p:ph type="body" idx="1"/>
          </p:nvPr>
        </p:nvSpPr>
        <p:spPr>
          <a:xfrm>
            <a:off x="838200" y="2085225"/>
            <a:ext cx="10515600" cy="4553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is response for climate change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Countries, individuals, companies, consumers  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Describe one of them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climate justice?</a:t>
            </a:r>
            <a:r>
              <a:rPr lang="en-GB" sz="2400" b="1" i="0" dirty="0">
                <a:solidFill>
                  <a:srgbClr val="1F1F1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dirty="0">
                <a:solidFill>
                  <a:srgbClr val="1F1F1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Climate justice means </a:t>
            </a:r>
            <a:r>
              <a:rPr lang="en-GB" sz="2400" b="0" i="0" dirty="0">
                <a:solidFill>
                  <a:srgbClr val="040C2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finding solutions to the climate crisis that not only reduce emissions or protect the natural world, but that do so in a way which creates a fairer, more just and more equal world 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dirty="0"/>
          </a:p>
        </p:txBody>
      </p:sp>
      <p:sp>
        <p:nvSpPr>
          <p:cNvPr id="93" name="Google Shape;93;p19"/>
          <p:cNvSpPr txBox="1"/>
          <p:nvPr/>
        </p:nvSpPr>
        <p:spPr>
          <a:xfrm>
            <a:off x="330900" y="857108"/>
            <a:ext cx="11530200" cy="8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GB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Recap</a:t>
            </a:r>
            <a:r>
              <a:rPr lang="en-GB" sz="6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6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71F1F110-29D6-5980-C2D2-5ABC7BE77D0D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/>
          <p:nvPr/>
        </p:nvSpPr>
        <p:spPr>
          <a:xfrm>
            <a:off x="-80110" y="-212932"/>
            <a:ext cx="12192000" cy="68579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9" name="Google Shape;99;p20"/>
          <p:cNvSpPr txBox="1">
            <a:spLocks noGrp="1"/>
          </p:cNvSpPr>
          <p:nvPr>
            <p:ph type="title"/>
          </p:nvPr>
        </p:nvSpPr>
        <p:spPr>
          <a:xfrm>
            <a:off x="8117307" y="1018669"/>
            <a:ext cx="3994583" cy="76513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2400" dirty="0"/>
              <a:t>What would you do to adapt to this? Discuss  </a:t>
            </a:r>
            <a:endParaRPr sz="2400" dirty="0"/>
          </a:p>
        </p:txBody>
      </p:sp>
      <p:sp>
        <p:nvSpPr>
          <p:cNvPr id="100" name="Google Shape;100;p20"/>
          <p:cNvSpPr txBox="1">
            <a:spLocks noGrp="1"/>
          </p:cNvSpPr>
          <p:nvPr>
            <p:ph type="body" idx="1"/>
          </p:nvPr>
        </p:nvSpPr>
        <p:spPr>
          <a:xfrm>
            <a:off x="8316621" y="2004681"/>
            <a:ext cx="2942813" cy="1652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2400" dirty="0"/>
              <a:t>If money was no object?</a:t>
            </a: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2400" dirty="0"/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2400" dirty="0"/>
              <a:t>You had no money</a:t>
            </a:r>
            <a:r>
              <a:rPr lang="en-GB" sz="2000" dirty="0"/>
              <a:t>?</a:t>
            </a:r>
            <a:endParaRPr dirty="0"/>
          </a:p>
        </p:txBody>
      </p:sp>
      <p:sp>
        <p:nvSpPr>
          <p:cNvPr id="101" name="Google Shape;101;p20"/>
          <p:cNvSpPr/>
          <p:nvPr/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0">
                <a:srgbClr val="000000">
                  <a:alpha val="95686"/>
                </a:srgbClr>
              </a:gs>
              <a:gs pos="34000">
                <a:srgbClr val="000000">
                  <a:alpha val="95686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0"/>
          <p:cNvSpPr/>
          <p:nvPr/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0">
                <a:srgbClr val="2F5496">
                  <a:alpha val="58823"/>
                </a:srgbClr>
              </a:gs>
              <a:gs pos="28000">
                <a:srgbClr val="2F5496">
                  <a:alpha val="58823"/>
                </a:srgbClr>
              </a:gs>
              <a:gs pos="100000">
                <a:srgbClr val="000000">
                  <a:alpha val="69803"/>
                </a:srgbClr>
              </a:gs>
            </a:gsLst>
            <a:lin ang="11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D52AD9E6-A5C9-B59C-9833-0BFDECF6F5A4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FFE2F2-1A12-1446-2D3A-29235A0F811A}"/>
              </a:ext>
            </a:extLst>
          </p:cNvPr>
          <p:cNvSpPr txBox="1"/>
          <p:nvPr/>
        </p:nvSpPr>
        <p:spPr>
          <a:xfrm>
            <a:off x="322943" y="5880085"/>
            <a:ext cx="3951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Getty Images/</a:t>
            </a:r>
            <a:r>
              <a:rPr lang="en-GB" dirty="0" err="1"/>
              <a:t>Unsplash</a:t>
            </a:r>
            <a:endParaRPr lang="en-GB" dirty="0"/>
          </a:p>
        </p:txBody>
      </p:sp>
      <p:pic>
        <p:nvPicPr>
          <p:cNvPr id="5" name="Picture 4" descr="A flooded area with houses and trees&#10;&#10;AI-generated content may be incorrect.">
            <a:extLst>
              <a:ext uri="{FF2B5EF4-FFF2-40B4-BE49-F238E27FC236}">
                <a16:creationId xmlns:a16="http://schemas.microsoft.com/office/drawing/2014/main" id="{BB1C3188-D483-C0DF-252B-C517D2F0CA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25" y="597297"/>
            <a:ext cx="7033126" cy="52748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/>
          <p:nvPr/>
        </p:nvSpPr>
        <p:spPr>
          <a:xfrm>
            <a:off x="0" y="2"/>
            <a:ext cx="12192000" cy="68579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" name="Google Shape;111;p21"/>
          <p:cNvSpPr txBox="1">
            <a:spLocks noGrp="1"/>
          </p:cNvSpPr>
          <p:nvPr>
            <p:ph type="body" idx="1"/>
          </p:nvPr>
        </p:nvSpPr>
        <p:spPr>
          <a:xfrm>
            <a:off x="833145" y="5838011"/>
            <a:ext cx="4118406" cy="570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indent="-228600">
              <a:buNone/>
            </a:pPr>
            <a:r>
              <a:rPr lang="en-GB" sz="1300" dirty="0"/>
              <a:t>Helena </a:t>
            </a:r>
            <a:r>
              <a:rPr lang="en-GB" sz="1300" dirty="0" err="1"/>
              <a:t>Jankovičová</a:t>
            </a:r>
            <a:r>
              <a:rPr lang="en-GB" sz="1300" dirty="0"/>
              <a:t> Kováčová /</a:t>
            </a:r>
            <a:r>
              <a:rPr lang="en-GB" sz="1300" dirty="0" err="1"/>
              <a:t>Pexels</a:t>
            </a:r>
            <a:endParaRPr lang="en-GB" sz="1300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2000" dirty="0"/>
          </a:p>
        </p:txBody>
      </p:sp>
      <p:sp>
        <p:nvSpPr>
          <p:cNvPr id="112" name="Google Shape;112;p21"/>
          <p:cNvSpPr/>
          <p:nvPr/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0">
                <a:srgbClr val="000000">
                  <a:alpha val="95686"/>
                </a:srgbClr>
              </a:gs>
              <a:gs pos="34000">
                <a:srgbClr val="000000">
                  <a:alpha val="95686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21"/>
          <p:cNvSpPr/>
          <p:nvPr/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0">
                <a:srgbClr val="2F5496">
                  <a:alpha val="58823"/>
                </a:srgbClr>
              </a:gs>
              <a:gs pos="28000">
                <a:srgbClr val="2F5496">
                  <a:alpha val="58823"/>
                </a:srgbClr>
              </a:gs>
              <a:gs pos="100000">
                <a:srgbClr val="000000">
                  <a:alpha val="69803"/>
                </a:srgbClr>
              </a:gs>
            </a:gsLst>
            <a:lin ang="11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9BF78073-F7E8-04E4-E073-30D4F0CC5CD4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 descr="A flooded house with red tarp&#10;&#10;AI-generated content may be incorrect.">
            <a:extLst>
              <a:ext uri="{FF2B5EF4-FFF2-40B4-BE49-F238E27FC236}">
                <a16:creationId xmlns:a16="http://schemas.microsoft.com/office/drawing/2014/main" id="{F7BE8F60-1415-D036-8890-86216483D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67" y="641837"/>
            <a:ext cx="7570999" cy="50469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"/>
          <p:cNvSpPr txBox="1">
            <a:spLocks noGrp="1"/>
          </p:cNvSpPr>
          <p:nvPr>
            <p:ph type="title"/>
          </p:nvPr>
        </p:nvSpPr>
        <p:spPr>
          <a:xfrm>
            <a:off x="838200" y="75300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GB" dirty="0"/>
              <a:t>What is adaptation?</a:t>
            </a:r>
            <a:endParaRPr dirty="0"/>
          </a:p>
        </p:txBody>
      </p:sp>
      <p:sp>
        <p:nvSpPr>
          <p:cNvPr id="121" name="Google Shape;121;p2"/>
          <p:cNvSpPr txBox="1">
            <a:spLocks noGrp="1"/>
          </p:cNvSpPr>
          <p:nvPr>
            <p:ph type="body" idx="1"/>
          </p:nvPr>
        </p:nvSpPr>
        <p:spPr>
          <a:xfrm>
            <a:off x="602900" y="1831037"/>
            <a:ext cx="8523000" cy="278450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>
                <a:solidFill>
                  <a:srgbClr val="20212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“</a:t>
            </a:r>
            <a:r>
              <a:rPr lang="en-GB" sz="2400" i="0" dirty="0">
                <a:solidFill>
                  <a:srgbClr val="20212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Adaptation is about </a:t>
            </a:r>
            <a:r>
              <a:rPr lang="en-GB" sz="2400" b="0" i="0" dirty="0">
                <a:solidFill>
                  <a:srgbClr val="20212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adapting to life in a changing climate </a:t>
            </a:r>
            <a:r>
              <a:rPr lang="en-GB" sz="2400" dirty="0">
                <a:solidFill>
                  <a:srgbClr val="20212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and </a:t>
            </a:r>
            <a:r>
              <a:rPr lang="en-GB" sz="2400" b="0" i="0" dirty="0">
                <a:solidFill>
                  <a:srgbClr val="040C2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involves adjusting to actual or expected future climate</a:t>
            </a:r>
            <a:r>
              <a:rPr lang="en-GB" sz="2400" b="0" i="0" dirty="0">
                <a:solidFill>
                  <a:srgbClr val="20212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. The goal is to reduce our risks from the harmful effects of climate change</a:t>
            </a:r>
            <a:r>
              <a:rPr lang="en-GB" sz="2400" dirty="0">
                <a:solidFill>
                  <a:srgbClr val="20212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”</a:t>
            </a:r>
            <a:endParaRPr sz="2400" dirty="0">
              <a:solidFill>
                <a:srgbClr val="20212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>
                <a:solidFill>
                  <a:srgbClr val="20212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“</a:t>
            </a:r>
            <a:r>
              <a:rPr lang="en-GB" sz="2400" dirty="0">
                <a:solidFill>
                  <a:srgbClr val="202124"/>
                </a:solidFill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 refers to changes in processes, practices and structures to moderate potential damages or to benefit from opportunities associated with climate change” United Nations</a:t>
            </a:r>
            <a:endParaRPr sz="2400" dirty="0">
              <a:solidFill>
                <a:srgbClr val="20212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2" name="Google Shape;122;p2"/>
          <p:cNvSpPr txBox="1"/>
          <p:nvPr/>
        </p:nvSpPr>
        <p:spPr>
          <a:xfrm>
            <a:off x="9285000" y="1657737"/>
            <a:ext cx="2696100" cy="312170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Task: define the term ‘adaptation’ using the following key terms:</a:t>
            </a:r>
            <a:r>
              <a:rPr lang="en-GB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adaptation, changing, climate, risk</a:t>
            </a:r>
            <a:endParaRPr sz="24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12FA4E20-22DC-E4E8-10DB-9A0F10D9B11A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>
          <a:xfrm>
            <a:off x="6753058" y="620337"/>
            <a:ext cx="52917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/>
              <a:t>Crop diversification  </a:t>
            </a:r>
            <a:endParaRPr sz="4800" dirty="0"/>
          </a:p>
        </p:txBody>
      </p:sp>
      <p:sp>
        <p:nvSpPr>
          <p:cNvPr id="131" name="Google Shape;131;p22"/>
          <p:cNvSpPr txBox="1"/>
          <p:nvPr/>
        </p:nvSpPr>
        <p:spPr>
          <a:xfrm>
            <a:off x="294200" y="6367461"/>
            <a:ext cx="61842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Reto </a:t>
            </a:r>
            <a:r>
              <a:rPr lang="en-GB" sz="1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Bürkler</a:t>
            </a:r>
            <a:r>
              <a:rPr lang="en-GB" dirty="0"/>
              <a:t>/</a:t>
            </a:r>
            <a:r>
              <a:rPr lang="en-GB" dirty="0" err="1"/>
              <a:t>Pexels</a:t>
            </a:r>
            <a:endParaRPr dirty="0"/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B5443A40-8C5D-8F0E-8511-5BE93C69EF78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 descr="A field of lettuce next to a cornfield">
            <a:extLst>
              <a:ext uri="{FF2B5EF4-FFF2-40B4-BE49-F238E27FC236}">
                <a16:creationId xmlns:a16="http://schemas.microsoft.com/office/drawing/2014/main" id="{B580C03D-4086-0924-4C89-A26EA7B12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00" y="620337"/>
            <a:ext cx="4914615" cy="569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3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3"/>
          <p:cNvSpPr/>
          <p:nvPr/>
        </p:nvSpPr>
        <p:spPr>
          <a:xfrm flipH="1">
            <a:off x="3936722" y="83400"/>
            <a:ext cx="7067100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9000">
                <a:srgbClr val="FFFFFF">
                  <a:alpha val="37647"/>
                </a:srgbClr>
              </a:gs>
              <a:gs pos="35000">
                <a:srgbClr val="FFFFFF">
                  <a:alpha val="76862"/>
                </a:srgbClr>
              </a:gs>
              <a:gs pos="48000">
                <a:schemeClr val="lt1"/>
              </a:gs>
              <a:gs pos="100000">
                <a:schemeClr val="lt1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23"/>
          <p:cNvSpPr txBox="1"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/>
              <a:t>Floating architecture </a:t>
            </a:r>
            <a:endParaRPr dirty="0"/>
          </a:p>
        </p:txBody>
      </p:sp>
      <p:sp>
        <p:nvSpPr>
          <p:cNvPr id="140" name="Google Shape;140;p23"/>
          <p:cNvSpPr txBox="1">
            <a:spLocks noGrp="1"/>
          </p:cNvSpPr>
          <p:nvPr>
            <p:ph type="body" idx="1"/>
          </p:nvPr>
        </p:nvSpPr>
        <p:spPr>
          <a:xfrm>
            <a:off x="5270539" y="6474618"/>
            <a:ext cx="3822189" cy="701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200" dirty="0"/>
              <a:t>Created using AI M365 CoPilot</a:t>
            </a:r>
            <a:endParaRPr sz="1200" dirty="0"/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27879385-E3C5-9E45-C29D-D7E7A68A3F30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 descr="A group of buildings with green plants on the water&#10;&#10;AI-generated content may be incorrect.">
            <a:extLst>
              <a:ext uri="{FF2B5EF4-FFF2-40B4-BE49-F238E27FC236}">
                <a16:creationId xmlns:a16="http://schemas.microsoft.com/office/drawing/2014/main" id="{5BD2CF5E-D234-21FF-B43E-75AA9F923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11" y="598751"/>
            <a:ext cx="5875867" cy="58758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4"/>
          <p:cNvSpPr/>
          <p:nvPr/>
        </p:nvSpPr>
        <p:spPr>
          <a:xfrm>
            <a:off x="4770782" y="0"/>
            <a:ext cx="7421217" cy="6857999"/>
          </a:xfrm>
          <a:prstGeom prst="rect">
            <a:avLst/>
          </a:prstGeom>
          <a:solidFill>
            <a:srgbClr val="82766A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24"/>
          <p:cNvSpPr txBox="1">
            <a:spLocks noGrp="1"/>
          </p:cNvSpPr>
          <p:nvPr>
            <p:ph type="title"/>
          </p:nvPr>
        </p:nvSpPr>
        <p:spPr>
          <a:xfrm>
            <a:off x="7320466" y="609600"/>
            <a:ext cx="4140014" cy="1330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/>
              <a:t>Urban greening</a:t>
            </a:r>
            <a:endParaRPr dirty="0"/>
          </a:p>
        </p:txBody>
      </p:sp>
      <p:sp>
        <p:nvSpPr>
          <p:cNvPr id="149" name="Google Shape;149;p24"/>
          <p:cNvSpPr txBox="1">
            <a:spLocks noGrp="1"/>
          </p:cNvSpPr>
          <p:nvPr>
            <p:ph type="body" idx="1"/>
          </p:nvPr>
        </p:nvSpPr>
        <p:spPr>
          <a:xfrm>
            <a:off x="4770781" y="6052490"/>
            <a:ext cx="4140013" cy="118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lang="en-GB" sz="2000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100" dirty="0"/>
              <a:t>A Chosen Soul/</a:t>
            </a:r>
            <a:r>
              <a:rPr lang="en-GB" sz="1100" dirty="0" err="1"/>
              <a:t>Unsplash</a:t>
            </a:r>
            <a:endParaRPr sz="1100" dirty="0"/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FE834FC7-9659-7984-3DFA-987FA3D200A4}"/>
              </a:ext>
            </a:extLst>
          </p:cNvPr>
          <p:cNvSpPr/>
          <p:nvPr/>
        </p:nvSpPr>
        <p:spPr>
          <a:xfrm>
            <a:off x="0" y="-80340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 descr="A building with plants on the balconies&#10;&#10;AI-generated content may be incorrect.">
            <a:extLst>
              <a:ext uri="{FF2B5EF4-FFF2-40B4-BE49-F238E27FC236}">
                <a16:creationId xmlns:a16="http://schemas.microsoft.com/office/drawing/2014/main" id="{583D5910-CE87-DBCC-19C2-A84B86FE3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617"/>
            <a:ext cx="4770781" cy="667909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5"/>
          <p:cNvSpPr/>
          <p:nvPr/>
        </p:nvSpPr>
        <p:spPr>
          <a:xfrm>
            <a:off x="-4" y="3"/>
            <a:ext cx="12192000" cy="68579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5"/>
          <p:cNvSpPr txBox="1"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4000"/>
              <a:t>Hard engineering</a:t>
            </a:r>
            <a:endParaRPr sz="4000"/>
          </a:p>
        </p:txBody>
      </p:sp>
      <p:sp>
        <p:nvSpPr>
          <p:cNvPr id="156" name="Google Shape;156;p25"/>
          <p:cNvSpPr txBox="1">
            <a:spLocks noGrp="1"/>
          </p:cNvSpPr>
          <p:nvPr>
            <p:ph type="body" idx="1"/>
          </p:nvPr>
        </p:nvSpPr>
        <p:spPr>
          <a:xfrm>
            <a:off x="136007" y="5357225"/>
            <a:ext cx="2942813" cy="1111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indent="-228600">
              <a:buNone/>
            </a:pPr>
            <a:endParaRPr lang="en-GB" sz="2000" u="sng" dirty="0">
              <a:solidFill>
                <a:schemeClr val="hlink"/>
              </a:solidFill>
            </a:endParaRPr>
          </a:p>
          <a:p>
            <a:pPr indent="-228600">
              <a:buNone/>
            </a:pPr>
            <a:r>
              <a:rPr lang="en-GB" sz="1100" dirty="0" err="1">
                <a:solidFill>
                  <a:schemeClr val="tx1"/>
                </a:solidFill>
              </a:rPr>
              <a:t>Mnkn</a:t>
            </a:r>
            <a:r>
              <a:rPr lang="en-GB" sz="1100" dirty="0">
                <a:solidFill>
                  <a:schemeClr val="tx1"/>
                </a:solidFill>
              </a:rPr>
              <a:t> </a:t>
            </a:r>
            <a:r>
              <a:rPr lang="en-GB" sz="1100" dirty="0" err="1">
                <a:solidFill>
                  <a:schemeClr val="tx1"/>
                </a:solidFill>
              </a:rPr>
              <a:t>ada</a:t>
            </a:r>
            <a:r>
              <a:rPr lang="en-GB" sz="1100" dirty="0">
                <a:solidFill>
                  <a:schemeClr val="tx1"/>
                </a:solidFill>
              </a:rPr>
              <a:t>/</a:t>
            </a:r>
            <a:r>
              <a:rPr lang="en-GB" sz="1100" dirty="0" err="1">
                <a:solidFill>
                  <a:schemeClr val="tx1"/>
                </a:solidFill>
              </a:rPr>
              <a:t>Unsplash</a:t>
            </a:r>
            <a:endParaRPr lang="en-GB" sz="1100" dirty="0">
              <a:solidFill>
                <a:schemeClr val="tx1"/>
              </a:solidFill>
            </a:endParaRPr>
          </a:p>
        </p:txBody>
      </p:sp>
      <p:sp>
        <p:nvSpPr>
          <p:cNvPr id="157" name="Google Shape;157;p25"/>
          <p:cNvSpPr/>
          <p:nvPr/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0">
                <a:srgbClr val="000000">
                  <a:alpha val="95686"/>
                </a:srgbClr>
              </a:gs>
              <a:gs pos="34000">
                <a:srgbClr val="000000">
                  <a:alpha val="95686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25"/>
          <p:cNvSpPr/>
          <p:nvPr/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0">
                <a:srgbClr val="2F5496">
                  <a:alpha val="58823"/>
                </a:srgbClr>
              </a:gs>
              <a:gs pos="28000">
                <a:srgbClr val="2F5496">
                  <a:alpha val="58823"/>
                </a:srgbClr>
              </a:gs>
              <a:gs pos="100000">
                <a:srgbClr val="000000">
                  <a:alpha val="69803"/>
                </a:srgbClr>
              </a:gs>
            </a:gsLst>
            <a:lin ang="11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85;p1">
            <a:extLst>
              <a:ext uri="{FF2B5EF4-FFF2-40B4-BE49-F238E27FC236}">
                <a16:creationId xmlns:a16="http://schemas.microsoft.com/office/drawing/2014/main" id="{BEA51DE0-B557-50B1-365E-A476596DDE03}"/>
              </a:ext>
            </a:extLst>
          </p:cNvPr>
          <p:cNvSpPr/>
          <p:nvPr/>
        </p:nvSpPr>
        <p:spPr>
          <a:xfrm>
            <a:off x="0" y="32657"/>
            <a:ext cx="12192000" cy="459957"/>
          </a:xfrm>
          <a:prstGeom prst="rightArrow">
            <a:avLst>
              <a:gd name="adj1" fmla="val 100000"/>
              <a:gd name="adj2" fmla="val 50730"/>
            </a:avLst>
          </a:prstGeom>
          <a:gradFill>
            <a:gsLst>
              <a:gs pos="0">
                <a:srgbClr val="66FF33"/>
              </a:gs>
              <a:gs pos="18000">
                <a:srgbClr val="66FF33"/>
              </a:gs>
              <a:gs pos="56000">
                <a:srgbClr val="FFFF00"/>
              </a:gs>
              <a:gs pos="91000">
                <a:srgbClr val="FF722C"/>
              </a:gs>
              <a:gs pos="100000">
                <a:srgbClr val="FF722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2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describe different adaptation strategies </a:t>
            </a:r>
            <a:endParaRPr sz="199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 descr="A concrete wall next to the ocean&#10;&#10;AI-generated content may be incorrect.">
            <a:extLst>
              <a:ext uri="{FF2B5EF4-FFF2-40B4-BE49-F238E27FC236}">
                <a16:creationId xmlns:a16="http://schemas.microsoft.com/office/drawing/2014/main" id="{00286D12-E63A-3D3F-AE87-09B3B6F82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65" y="715171"/>
            <a:ext cx="6637867" cy="4978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735</Words>
  <Application>Microsoft Office PowerPoint</Application>
  <PresentationFormat>Widescreen</PresentationFormat>
  <Paragraphs>111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Arial Narrow</vt:lpstr>
      <vt:lpstr>Office Theme</vt:lpstr>
      <vt:lpstr>PowerPoint Presentation</vt:lpstr>
      <vt:lpstr>PowerPoint Presentation</vt:lpstr>
      <vt:lpstr>What would you do to adapt to this? Discuss  </vt:lpstr>
      <vt:lpstr>PowerPoint Presentation</vt:lpstr>
      <vt:lpstr>What is adaptation?</vt:lpstr>
      <vt:lpstr>Crop diversification  </vt:lpstr>
      <vt:lpstr>Floating architecture </vt:lpstr>
      <vt:lpstr>Urban greening</vt:lpstr>
      <vt:lpstr>Hard engineering</vt:lpstr>
      <vt:lpstr>Community-Based Adaptation Planning</vt:lpstr>
      <vt:lpstr>PowerPoint Presentation</vt:lpstr>
      <vt:lpstr>Match the correct definition to the adaptation method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Gerard Reilly</dc:creator>
  <cp:lastModifiedBy>Claire Brown</cp:lastModifiedBy>
  <cp:revision>9</cp:revision>
  <dcterms:created xsi:type="dcterms:W3CDTF">2023-12-15T08:43:15Z</dcterms:created>
  <dcterms:modified xsi:type="dcterms:W3CDTF">2025-07-30T16:58:18Z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0x0101008EC8148D3590B84AB5590256F239E325</vt:lpwstr>
  </property>
</Properties>
</file>