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5143500" cx="9144000"/>
  <p:notesSz cx="6858000" cy="9144000"/>
  <p:embeddedFontLst>
    <p:embeddedFont>
      <p:font typeface="Raleway"/>
      <p:regular r:id="rId15"/>
      <p:bold r:id="rId16"/>
      <p:italic r:id="rId17"/>
      <p:boldItalic r:id="rId1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Raleway-regular.fntdata"/><Relationship Id="rId14" Type="http://schemas.openxmlformats.org/officeDocument/2006/relationships/slide" Target="slides/slide9.xml"/><Relationship Id="rId17" Type="http://schemas.openxmlformats.org/officeDocument/2006/relationships/font" Target="fonts/Raleway-italic.fntdata"/><Relationship Id="rId16" Type="http://schemas.openxmlformats.org/officeDocument/2006/relationships/font" Target="fonts/Raleway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18" Type="http://schemas.openxmlformats.org/officeDocument/2006/relationships/font" Target="fonts/Raleway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pixabay.com/vectors/geography-map-north-pointer-160904/" TargetMode="Externa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pixabay.com/vectors/mountains-landscape-nature-travel-8314422/" TargetMode="External"/><Relationship Id="rId3" Type="http://schemas.openxmlformats.org/officeDocument/2006/relationships/hyperlink" Target="https://pixabay.com/vectors/skyscraper-building-city-skyline-152196/" TargetMode="External"/><Relationship Id="rId4" Type="http://schemas.openxmlformats.org/officeDocument/2006/relationships/hyperlink" Target="https://pixabay.com/vectors/bridge-house-lake-landscape-2023956/" TargetMode="Externa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unsplash.com/@inthemakingstudio?utm_content=creditCopyText&amp;utm_medium=referral&amp;utm_source=unsplash" TargetMode="External"/><Relationship Id="rId3" Type="http://schemas.openxmlformats.org/officeDocument/2006/relationships/hyperlink" Target="https://unsplash.com/photos/yellow-sticky-notes-on-white-wall-Vq1FQ_uNppw?utm_content=creditCopyText&amp;utm_medium=referral&amp;utm_source=unsplash" TargetMode="External"/><Relationship Id="rId4" Type="http://schemas.openxmlformats.org/officeDocument/2006/relationships/hyperlink" Target="https://unsplash.com/@drwmrk?utm_content=creditCopyText&amp;utm_medium=referral&amp;utm_source=unsplash" TargetMode="External"/><Relationship Id="rId5" Type="http://schemas.openxmlformats.org/officeDocument/2006/relationships/hyperlink" Target="https://unsplash.com/photos/blue-green-and-yellow-world-map-l68Z6eF2peA?utm_content=creditCopyText&amp;utm_medium=referral&amp;utm_source=unsplash" TargetMode="Externa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3axis.co/laser-cut-world-map-with-country-names-cdr-file/eoxlnvvo/" TargetMode="Externa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images.unsplash.com/photo-1565402170291-8491f14678db?q=80&amp;w=2017&amp;auto=format&amp;fit=crop&amp;ixlib=rb-4.0.3&amp;ixid=M3wxMjA3fDB8MHxwaG90by1wYWdlfHx8fGVufDB8fHx8fA%3D%3D" TargetMode="External"/><Relationship Id="rId3" Type="http://schemas.openxmlformats.org/officeDocument/2006/relationships/hyperlink" Target="https://images.unsplash.com/flagged/photo-1564767609342-620cb19b2357?q=80&amp;w=1973&amp;auto=format&amp;fit=crop&amp;ixlib=rb-4.0.3&amp;ixid=M3wxMjA3fDB8MHxwaG90by1wYWdlfHx8fGVufDB8fHx8fA%3D%3D" TargetMode="External"/><Relationship Id="rId4" Type="http://schemas.openxmlformats.org/officeDocument/2006/relationships/hyperlink" Target="https://images.unsplash.com/photo-1523867904486-8153c8afb94f?q=80&amp;w=2070&amp;auto=format&amp;fit=crop&amp;ixlib=rb-4.0.3&amp;ixid=M3wxMjA3fDB8MHxwaG90by1wYWdlfHx8fGVufDB8fHx8fA%3D%3D" TargetMode="External"/><Relationship Id="rId5" Type="http://schemas.openxmlformats.org/officeDocument/2006/relationships/hyperlink" Target="https://images.unsplash.com/photo-1564399579883-451a5d44ec08?q=80&amp;w=1937&amp;auto=format&amp;fit=crop&amp;ixlib=rb-4.0.3&amp;ixid=M3wxMjA3fDB8MHxwaG90by1wYWdlfHx8fGVufDB8fHx8fA%3D%3D" TargetMode="External"/><Relationship Id="rId6" Type="http://schemas.openxmlformats.org/officeDocument/2006/relationships/hyperlink" Target="https://images.unsplash.com/photo-1478860409698-8707f313ee8b?q=80&amp;w=2070&amp;auto=format&amp;fit=crop&amp;ixlib=rb-4.0.3&amp;ixid=M3wxMjA3fDB8MHxwaG90by1wYWdlfHx8fGVufDB8fHx8fA%3D%3D" TargetMode="External"/><Relationship Id="rId7" Type="http://schemas.openxmlformats.org/officeDocument/2006/relationships/hyperlink" Target="https://images.unsplash.com/photo-1587556930720-58ec521056a5?q=80&amp;w=2070&amp;auto=format&amp;fit=crop&amp;ixlib=rb-4.0.3&amp;ixid=M3wxMjA3fDB8MHxwaG90by1wYWdlfHx8fGVufDB8fHx8fA%3D%3D" TargetMode="Externa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images.unsplash.com/photo-1565402170291-8491f14678db?q=80&amp;w=2017&amp;auto=format&amp;fit=crop&amp;ixlib=rb-4.0.3&amp;ixid=M3wxMjA3fDB8MHxwaG90by1wYWdlfHx8fGVufDB8fHx8fA%3D%3D" TargetMode="External"/><Relationship Id="rId3" Type="http://schemas.openxmlformats.org/officeDocument/2006/relationships/hyperlink" Target="https://images.unsplash.com/flagged/photo-1564767609342-620cb19b2357?q=80&amp;w=1973&amp;auto=format&amp;fit=crop&amp;ixlib=rb-4.0.3&amp;ixid=M3wxMjA3fDB8MHxwaG90by1wYWdlfHx8fGVufDB8fHx8fA%3D%3D" TargetMode="External"/><Relationship Id="rId4" Type="http://schemas.openxmlformats.org/officeDocument/2006/relationships/hyperlink" Target="https://images.unsplash.com/photo-1523867904486-8153c8afb94f?q=80&amp;w=2070&amp;auto=format&amp;fit=crop&amp;ixlib=rb-4.0.3&amp;ixid=M3wxMjA3fDB8MHxwaG90by1wYWdlfHx8fGVufDB8fHx8fA%3D%3D" TargetMode="External"/><Relationship Id="rId5" Type="http://schemas.openxmlformats.org/officeDocument/2006/relationships/hyperlink" Target="https://images.unsplash.com/photo-1564399579883-451a5d44ec08?q=80&amp;w=1937&amp;auto=format&amp;fit=crop&amp;ixlib=rb-4.0.3&amp;ixid=M3wxMjA3fDB8MHxwaG90by1wYWdlfHx8fGVufDB8fHx8fA%3D%3D" TargetMode="External"/><Relationship Id="rId6" Type="http://schemas.openxmlformats.org/officeDocument/2006/relationships/hyperlink" Target="https://images.unsplash.com/photo-1478860409698-8707f313ee8b?q=80&amp;w=2070&amp;auto=format&amp;fit=crop&amp;ixlib=rb-4.0.3&amp;ixid=M3wxMjA3fDB8MHxwaG90by1wYWdlfHx8fGVufDB8fHx8fA%3D%3D" TargetMode="External"/><Relationship Id="rId7" Type="http://schemas.openxmlformats.org/officeDocument/2006/relationships/hyperlink" Target="https://images.unsplash.com/photo-1587556930720-58ec521056a5?q=80&amp;w=2070&amp;auto=format&amp;fit=crop&amp;ixlib=rb-4.0.3&amp;ixid=M3wxMjA3fDB8MHxwaG90by1wYWdlfHx8fGVufDB8fHx8fA%3D%3D" TargetMode="Externa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Image -  </a:t>
            </a:r>
            <a:r>
              <a:rPr lang="en-GB" u="sng">
                <a:solidFill>
                  <a:schemeClr val="hlink"/>
                </a:solidFill>
                <a:hlinkClick r:id="rId2"/>
              </a:rPr>
              <a:t>https://pixabay.com/vectors/geography-map-north-pointer-160904/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2e82a9c454e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2e82a9c454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Image 1 - </a:t>
            </a:r>
            <a:r>
              <a:rPr lang="en-GB" u="sng">
                <a:solidFill>
                  <a:schemeClr val="hlink"/>
                </a:solidFill>
                <a:hlinkClick r:id="rId2"/>
              </a:rPr>
              <a:t>https://pixabay.com/vectors/mountains-landscape-nature-travel-8314422/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Image 2 - </a:t>
            </a:r>
            <a:r>
              <a:rPr lang="en-GB" u="sng">
                <a:solidFill>
                  <a:schemeClr val="hlink"/>
                </a:solidFill>
                <a:hlinkClick r:id="rId3"/>
              </a:rPr>
              <a:t>https://pixabay.com/vectors/skyscraper-building-city-skyline-152196/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Image 3 - </a:t>
            </a:r>
            <a:r>
              <a:rPr lang="en-GB" u="sng">
                <a:solidFill>
                  <a:schemeClr val="hlink"/>
                </a:solidFill>
                <a:hlinkClick r:id="rId4"/>
              </a:rPr>
              <a:t>https://pixabay.com/vectors/bridge-house-lake-landscape-2023956/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2e82a9c454e_0_2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2e82a9c454e_0_2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</a:rPr>
              <a:t>Image 1 - </a:t>
            </a:r>
            <a:r>
              <a:rPr lang="en-GB" u="sng">
                <a:solidFill>
                  <a:schemeClr val="hlink"/>
                </a:solidFill>
                <a:hlinkClick r:id="rId2"/>
              </a:rPr>
              <a:t>Paper Textures</a:t>
            </a:r>
            <a:r>
              <a:rPr lang="en-GB">
                <a:solidFill>
                  <a:schemeClr val="dk1"/>
                </a:solidFill>
              </a:rPr>
              <a:t> on </a:t>
            </a:r>
            <a:r>
              <a:rPr lang="en-GB" u="sng">
                <a:solidFill>
                  <a:schemeClr val="hlink"/>
                </a:solidFill>
                <a:hlinkClick r:id="rId3"/>
              </a:rPr>
              <a:t>Unsplash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</a:rPr>
              <a:t>Image 2 - </a:t>
            </a:r>
            <a:r>
              <a:rPr lang="en-GB" u="sng">
                <a:solidFill>
                  <a:schemeClr val="hlink"/>
                </a:solidFill>
                <a:hlinkClick r:id="rId4"/>
              </a:rPr>
              <a:t>Andrew Stutesman</a:t>
            </a:r>
            <a:r>
              <a:rPr lang="en-GB">
                <a:solidFill>
                  <a:schemeClr val="dk1"/>
                </a:solidFill>
              </a:rPr>
              <a:t> on </a:t>
            </a:r>
            <a:r>
              <a:rPr lang="en-GB" u="sng">
                <a:solidFill>
                  <a:schemeClr val="hlink"/>
                </a:solidFill>
                <a:hlinkClick r:id="rId5"/>
              </a:rPr>
              <a:t>Unsplash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2e82a9c454e_0_2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2e82a9c454e_0_2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Map: </a:t>
            </a:r>
            <a:r>
              <a:rPr lang="en-GB" u="sng">
                <a:solidFill>
                  <a:schemeClr val="hlink"/>
                </a:solidFill>
                <a:hlinkClick r:id="rId2"/>
              </a:rPr>
              <a:t>https://3axis.co/laser-cut-world-map-with-country-names-cdr-file/eoxlnvvo/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2e82a9c454e_0_2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2e82a9c454e_0_2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Task: S</a:t>
            </a:r>
            <a:r>
              <a:rPr lang="en-GB"/>
              <a:t>tudent</a:t>
            </a:r>
            <a:r>
              <a:rPr lang="en-GB"/>
              <a:t> to write the definitions of space and place and then</a:t>
            </a:r>
            <a:r>
              <a:rPr b="1" lang="en-GB"/>
              <a:t> two sentences using the terms correctly </a:t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2eb7f7d147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2eb7f7d147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/>
              <a:t>Space</a:t>
            </a:r>
            <a:r>
              <a:rPr lang="en-GB"/>
              <a:t>: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-GB"/>
              <a:t>Urban Planner:Focuses on the spatial organisation of urban areas, zoning, land use, and development planning.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-GB"/>
              <a:t>Cartographer: Specialises in map-making and spatial visualization of geographic data.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-GB"/>
              <a:t>Real Estate Developer: Focuses on the spatial development and utilisation of land for residential, commercial, and industrial projects.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/>
              <a:t>Place</a:t>
            </a:r>
            <a:r>
              <a:rPr lang="en-GB"/>
              <a:t>: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-GB"/>
              <a:t>Tourism Planner: Develops and promotes tourism in specific places, focusing on sustainable and culturally sensitive practices.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-GB"/>
              <a:t>Museum Curator: Manages collections and exhibits that emphasize the significance and stories of particular places.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-GB"/>
              <a:t>Social Worker: Works within specific communities and places, addressing social issues and providing support to individuals and groups.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/>
              <a:t>Images</a:t>
            </a:r>
            <a:r>
              <a:rPr lang="en-GB"/>
              <a:t>: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-GB"/>
              <a:t>Urban planner: </a:t>
            </a:r>
            <a:r>
              <a:rPr lang="en-GB" u="sng">
                <a:solidFill>
                  <a:schemeClr val="hlink"/>
                </a:solidFill>
                <a:hlinkClick r:id="rId2"/>
              </a:rPr>
              <a:t>https://images.unsplash.com/photo-1565402170291-8491f14678db?q=80&amp;w=2017&amp;auto=format&amp;fit=crop&amp;ixlib=rb-4.0.3&amp;ixid=M3wxMjA3fDB8MHxwaG90by1wYWdlfHx8fGVufDB8fHx8fA%3D%3D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-GB"/>
              <a:t>Real estate developer: </a:t>
            </a:r>
            <a:r>
              <a:rPr lang="en-GB" u="sng">
                <a:solidFill>
                  <a:schemeClr val="hlink"/>
                </a:solidFill>
                <a:hlinkClick r:id="rId3"/>
              </a:rPr>
              <a:t>https://images.unsplash.com/flagged/photo-1564767609342-620cb19b2357?q=80&amp;w=1973&amp;auto=format&amp;fit=crop&amp;ixlib=rb-4.0.3&amp;ixid=M3wxMjA3fDB8MHxwaG90by1wYWdlfHx8fGVufDB8fHx8fA%3D%3D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-GB"/>
              <a:t>Tourism: </a:t>
            </a:r>
            <a:r>
              <a:rPr lang="en-GB" u="sng">
                <a:solidFill>
                  <a:schemeClr val="hlink"/>
                </a:solidFill>
                <a:hlinkClick r:id="rId4"/>
              </a:rPr>
              <a:t>https://images.unsplash.com/photo-1523867904486-8153c8afb94f?q=80&amp;w=2070&amp;auto=format&amp;fit=crop&amp;ixlib=rb-4.0.3&amp;ixid=M3wxMjA3fDB8MHxwaG90by1wYWdlfHx8fGVufDB8fHx8fA%3D%3D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-GB"/>
              <a:t>Museum curator: </a:t>
            </a:r>
            <a:r>
              <a:rPr lang="en-GB" u="sng">
                <a:solidFill>
                  <a:schemeClr val="hlink"/>
                </a:solidFill>
                <a:hlinkClick r:id="rId5"/>
              </a:rPr>
              <a:t>https://images.unsplash.com/photo-1564399579883-451a5d44ec08?q=80&amp;w=1937&amp;auto=format&amp;fit=crop&amp;ixlib=rb-4.0.3&amp;ixid=M3wxMjA3fDB8MHxwaG90by1wYWdlfHx8fGVufDB8fHx8fA%3D%3D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-GB"/>
              <a:t>Cartographer: </a:t>
            </a:r>
            <a:r>
              <a:rPr lang="en-GB" u="sng">
                <a:solidFill>
                  <a:schemeClr val="hlink"/>
                </a:solidFill>
                <a:hlinkClick r:id="rId6"/>
              </a:rPr>
              <a:t>https://images.unsplash.com/photo-1478860409698-8707f313ee8b?q=80&amp;w=2070&amp;auto=format&amp;fit=crop&amp;ixlib=rb-4.0.3&amp;ixid=M3wxMjA3fDB8MHxwaG90by1wYWdlfHx8fGVufDB8fHx8fA%3D%3D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-GB"/>
              <a:t>Social worker: </a:t>
            </a:r>
            <a:r>
              <a:rPr lang="en-GB" u="sng">
                <a:solidFill>
                  <a:schemeClr val="hlink"/>
                </a:solidFill>
                <a:hlinkClick r:id="rId7"/>
              </a:rPr>
              <a:t>https://images.unsplash.com/photo-1587556930720-58ec521056a5?q=80&amp;w=2070&amp;auto=format&amp;fit=crop&amp;ixlib=rb-4.0.3&amp;ixid=M3wxMjA3fDB8MHxwaG90by1wYWdlfHx8fGVufDB8fHx8fA%3D%3D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2eff133a004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2eff133a004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/>
              <a:t>Space</a:t>
            </a:r>
            <a:r>
              <a:rPr lang="en-GB"/>
              <a:t>: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-GB"/>
              <a:t>Urban Planner:Focuses on the spatial organisation of urban areas, zoning, land use, and development planning.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-GB"/>
              <a:t>Cartographer: Specialises in map-making and spatial visualization of geographic data.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-GB"/>
              <a:t>Real Estate Developer: Focuses on the spatial development and utilisation of land for residential, commercial, and industrial projects.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/>
              <a:t>Place</a:t>
            </a:r>
            <a:r>
              <a:rPr lang="en-GB"/>
              <a:t>: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-GB"/>
              <a:t>Tourism Planner: Develops and promotes tourism in specific places, focusing on sustainable and culturally sensitive practices.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-GB"/>
              <a:t>Museum Curator: Manages collections and exhibits that emphasize the significance and stories of particular places.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-GB"/>
              <a:t>Social Worker: Works within specific communities and places, addressing social issues and providing support to individuals and groups.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/>
              <a:t>Images</a:t>
            </a:r>
            <a:r>
              <a:rPr lang="en-GB"/>
              <a:t>: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-GB"/>
              <a:t>Urban planner: </a:t>
            </a:r>
            <a:r>
              <a:rPr lang="en-GB" u="sng">
                <a:solidFill>
                  <a:schemeClr val="hlink"/>
                </a:solidFill>
                <a:hlinkClick r:id="rId2"/>
              </a:rPr>
              <a:t>https://images.unsplash.com/photo-1565402170291-8491f14678db?q=80&amp;w=2017&amp;auto=format&amp;fit=crop&amp;ixlib=rb-4.0.3&amp;ixid=M3wxMjA3fDB8MHxwaG90by1wYWdlfHx8fGVufDB8fHx8fA%3D%3D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-GB"/>
              <a:t>Real estate developer: </a:t>
            </a:r>
            <a:r>
              <a:rPr lang="en-GB" u="sng">
                <a:solidFill>
                  <a:schemeClr val="hlink"/>
                </a:solidFill>
                <a:hlinkClick r:id="rId3"/>
              </a:rPr>
              <a:t>https://images.unsplash.com/flagged/photo-1564767609342-620cb19b2357?q=80&amp;w=1973&amp;auto=format&amp;fit=crop&amp;ixlib=rb-4.0.3&amp;ixid=M3wxMjA3fDB8MHxwaG90by1wYWdlfHx8fGVufDB8fHx8fA%3D%3D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-GB"/>
              <a:t>Tourism: </a:t>
            </a:r>
            <a:r>
              <a:rPr lang="en-GB" u="sng">
                <a:solidFill>
                  <a:schemeClr val="hlink"/>
                </a:solidFill>
                <a:hlinkClick r:id="rId4"/>
              </a:rPr>
              <a:t>https://images.unsplash.com/photo-1523867904486-8153c8afb94f?q=80&amp;w=2070&amp;auto=format&amp;fit=crop&amp;ixlib=rb-4.0.3&amp;ixid=M3wxMjA3fDB8MHxwaG90by1wYWdlfHx8fGVufDB8fHx8fA%3D%3D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-GB"/>
              <a:t>Museum curator: </a:t>
            </a:r>
            <a:r>
              <a:rPr lang="en-GB" u="sng">
                <a:solidFill>
                  <a:schemeClr val="hlink"/>
                </a:solidFill>
                <a:hlinkClick r:id="rId5"/>
              </a:rPr>
              <a:t>https://images.unsplash.com/photo-1564399579883-451a5d44ec08?q=80&amp;w=1937&amp;auto=format&amp;fit=crop&amp;ixlib=rb-4.0.3&amp;ixid=M3wxMjA3fDB8MHxwaG90by1wYWdlfHx8fGVufDB8fHx8fA%3D%3D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-GB"/>
              <a:t>Cartographer: </a:t>
            </a:r>
            <a:r>
              <a:rPr lang="en-GB" u="sng">
                <a:solidFill>
                  <a:schemeClr val="hlink"/>
                </a:solidFill>
                <a:hlinkClick r:id="rId6"/>
              </a:rPr>
              <a:t>https://images.unsplash.com/photo-1478860409698-8707f313ee8b?q=80&amp;w=2070&amp;auto=format&amp;fit=crop&amp;ixlib=rb-4.0.3&amp;ixid=M3wxMjA3fDB8MHxwaG90by1wYWdlfHx8fGVufDB8fHx8fA%3D%3D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-GB"/>
              <a:t>Social worker: </a:t>
            </a:r>
            <a:r>
              <a:rPr lang="en-GB" u="sng">
                <a:solidFill>
                  <a:schemeClr val="hlink"/>
                </a:solidFill>
                <a:hlinkClick r:id="rId7"/>
              </a:rPr>
              <a:t>https://images.unsplash.com/photo-1587556930720-58ec521056a5?q=80&amp;w=2070&amp;auto=format&amp;fit=crop&amp;ixlib=rb-4.0.3&amp;ixid=M3wxMjA3fDB8MHxwaG90by1wYWdlfHx8fGVufDB8fHx8fA%3D%3D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2e82a9c454e_0_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2e82a9c454e_0_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2eff133a00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2eff133a00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767"/>
              <a:buFont typeface="Calibri"/>
              <a:buNone/>
              <a:defRPr b="0" i="0" sz="476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457200" y="1200151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48754" lvl="0" marL="457200" marR="0" rtl="0" algn="l">
              <a:spcBef>
                <a:spcPts val="693"/>
              </a:spcBef>
              <a:spcAft>
                <a:spcPts val="0"/>
              </a:spcAft>
              <a:buClr>
                <a:schemeClr val="dk1"/>
              </a:buClr>
              <a:buSzPts val="3467"/>
              <a:buFont typeface="Arial"/>
              <a:buChar char="•"/>
              <a:defRPr b="0" i="0" sz="346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21195" lvl="1" marL="914400" marR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3033"/>
              <a:buFont typeface="Arial"/>
              <a:buChar char="–"/>
              <a:defRPr b="0" i="0" sz="3033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93700" lvl="2" marL="1371600" marR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Char char="•"/>
              <a:defRPr b="0" i="0" sz="2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66204" lvl="3" marL="1828800" marR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167"/>
              <a:buFont typeface="Arial"/>
              <a:buChar char="–"/>
              <a:defRPr b="0" i="0" sz="216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66204" lvl="4" marL="2286000" marR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167"/>
              <a:buFont typeface="Arial"/>
              <a:buChar char="»"/>
              <a:defRPr b="0" i="0" sz="216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66204" lvl="5" marL="2743200" marR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167"/>
              <a:buFont typeface="Arial"/>
              <a:buChar char="•"/>
              <a:defRPr b="0" i="0" sz="216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66204" lvl="6" marL="3200400" marR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167"/>
              <a:buFont typeface="Arial"/>
              <a:buChar char="•"/>
              <a:defRPr b="0" i="0" sz="216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66204" lvl="7" marL="3657600" marR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167"/>
              <a:buFont typeface="Arial"/>
              <a:buChar char="•"/>
              <a:defRPr b="0" i="0" sz="216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66204" lvl="8" marL="4114800" marR="0" rtl="0" algn="l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2167"/>
              <a:buFont typeface="Arial"/>
              <a:buChar char="•"/>
              <a:defRPr b="0" i="0" sz="216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0" type="dt"/>
          </p:nvPr>
        </p:nvSpPr>
        <p:spPr>
          <a:xfrm>
            <a:off x="457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3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11" type="ftr"/>
          </p:nvPr>
        </p:nvSpPr>
        <p:spPr>
          <a:xfrm>
            <a:off x="3124200" y="4767263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3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6553200" y="4767263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lnSpcReduction="10000"/>
          </a:bodyPr>
          <a:lstStyle>
            <a:lvl1pPr indent="0" lvl="0" marL="0" marR="0" rtl="0" algn="r">
              <a:spcBef>
                <a:spcPts val="0"/>
              </a:spcBef>
              <a:buNone/>
              <a:defRPr sz="13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13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13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13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13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13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13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13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13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solidFill>
            <a:srgbClr val="6D9EEB"/>
          </a:solidFill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solidFill>
            <a:srgbClr val="C9DAF8"/>
          </a:solidFill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aleway"/>
              <a:buChar char="●"/>
              <a:defRPr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aleway"/>
              <a:buChar char="○"/>
              <a:defRPr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aleway"/>
              <a:buChar char="■"/>
              <a:defRPr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aleway"/>
              <a:buChar char="●"/>
              <a:defRPr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aleway"/>
              <a:buChar char="○"/>
              <a:defRPr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aleway"/>
              <a:buChar char="■"/>
              <a:defRPr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aleway"/>
              <a:buChar char="●"/>
              <a:defRPr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aleway"/>
              <a:buChar char="○"/>
              <a:defRPr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aleway"/>
              <a:buChar char="■"/>
              <a:defRPr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3.png"/><Relationship Id="rId5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png"/><Relationship Id="rId4" Type="http://schemas.openxmlformats.org/officeDocument/2006/relationships/image" Target="../media/image8.png"/><Relationship Id="rId5" Type="http://schemas.openxmlformats.org/officeDocument/2006/relationships/image" Target="../media/image10.png"/><Relationship Id="rId6" Type="http://schemas.openxmlformats.org/officeDocument/2006/relationships/image" Target="../media/image12.png"/><Relationship Id="rId7" Type="http://schemas.openxmlformats.org/officeDocument/2006/relationships/image" Target="../media/image13.png"/><Relationship Id="rId8" Type="http://schemas.openxmlformats.org/officeDocument/2006/relationships/image" Target="../media/image1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png"/><Relationship Id="rId4" Type="http://schemas.openxmlformats.org/officeDocument/2006/relationships/image" Target="../media/image8.png"/><Relationship Id="rId5" Type="http://schemas.openxmlformats.org/officeDocument/2006/relationships/image" Target="../media/image10.png"/><Relationship Id="rId6" Type="http://schemas.openxmlformats.org/officeDocument/2006/relationships/image" Target="../media/image12.png"/><Relationship Id="rId7" Type="http://schemas.openxmlformats.org/officeDocument/2006/relationships/image" Target="../media/image13.png"/><Relationship Id="rId8" Type="http://schemas.openxmlformats.org/officeDocument/2006/relationships/image" Target="../media/image1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020"/>
              <a:t>Places and Spaces: </a:t>
            </a:r>
            <a:r>
              <a:rPr lang="en-GB" sz="2020"/>
              <a:t>Understanding</a:t>
            </a:r>
            <a:r>
              <a:rPr lang="en-GB" sz="2020"/>
              <a:t> our World </a:t>
            </a:r>
            <a:r>
              <a:rPr lang="en-GB" sz="2020"/>
              <a:t>through</a:t>
            </a:r>
            <a:r>
              <a:rPr lang="en-GB" sz="2020"/>
              <a:t> Geography</a:t>
            </a:r>
            <a:endParaRPr sz="2020"/>
          </a:p>
        </p:txBody>
      </p:sp>
      <p:sp>
        <p:nvSpPr>
          <p:cNvPr id="61" name="Google Shape;61;p14"/>
          <p:cNvSpPr txBox="1"/>
          <p:nvPr/>
        </p:nvSpPr>
        <p:spPr>
          <a:xfrm>
            <a:off x="311700" y="1124250"/>
            <a:ext cx="4520700" cy="2258100"/>
          </a:xfrm>
          <a:prstGeom prst="rect">
            <a:avLst/>
          </a:prstGeom>
          <a:solidFill>
            <a:srgbClr val="C9DAF8"/>
          </a:solidFill>
          <a:ln>
            <a:noFill/>
          </a:ln>
        </p:spPr>
        <p:txBody>
          <a:bodyPr anchorCtr="0" anchor="t" bIns="91425" lIns="91425" spcFirstLastPara="1" rIns="91425" wrap="square" tIns="91425">
            <a:normAutofit fontScale="70000" lnSpcReduction="10000"/>
          </a:bodyPr>
          <a:lstStyle/>
          <a:p>
            <a:pPr indent="0" lvl="0" marL="0" rtl="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GB" sz="2348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DO NOW:</a:t>
            </a:r>
            <a:r>
              <a:rPr lang="en-GB" sz="2348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 In</a:t>
            </a:r>
            <a:r>
              <a:rPr lang="en-GB" sz="2348"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en-GB" sz="2348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your books</a:t>
            </a:r>
            <a:r>
              <a:rPr lang="en-GB" sz="2348">
                <a:latin typeface="Raleway"/>
                <a:ea typeface="Raleway"/>
                <a:cs typeface="Raleway"/>
                <a:sym typeface="Raleway"/>
              </a:rPr>
              <a:t>, draw a spider diagram of</a:t>
            </a:r>
            <a:r>
              <a:rPr lang="en-GB" sz="2348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 all of the words you can think of that are associated with </a:t>
            </a:r>
            <a:r>
              <a:rPr b="1" lang="en-GB" sz="2348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GEOGRAPHY</a:t>
            </a:r>
            <a:r>
              <a:rPr lang="en-GB" sz="2348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.</a:t>
            </a:r>
            <a:endParaRPr sz="2348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2348" u="sng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They could be from</a:t>
            </a:r>
            <a:r>
              <a:rPr lang="en-GB" sz="2348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:</a:t>
            </a:r>
            <a:endParaRPr sz="2348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348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•Topics you learnt at Primary School</a:t>
            </a:r>
            <a:endParaRPr sz="2348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348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•Places you have been </a:t>
            </a:r>
            <a:endParaRPr sz="2348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348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•TV Programmes that you have watched</a:t>
            </a:r>
            <a:endParaRPr>
              <a:solidFill>
                <a:srgbClr val="595959"/>
              </a:solidFill>
            </a:endParaRPr>
          </a:p>
        </p:txBody>
      </p:sp>
      <p:sp>
        <p:nvSpPr>
          <p:cNvPr id="62" name="Google Shape;62;p14"/>
          <p:cNvSpPr txBox="1"/>
          <p:nvPr/>
        </p:nvSpPr>
        <p:spPr>
          <a:xfrm>
            <a:off x="311700" y="3488875"/>
            <a:ext cx="4520700" cy="14487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t" bIns="91425" lIns="91425" spcFirstLastPara="1" rIns="91425" wrap="square" tIns="91425">
            <a:normAutofit fontScale="85000" lnSpcReduction="10000"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Complete this task </a:t>
            </a:r>
            <a:r>
              <a:rPr b="1" lang="en-GB" sz="220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silently </a:t>
            </a:r>
            <a:r>
              <a:rPr lang="en-GB" sz="220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on your </a:t>
            </a:r>
            <a:r>
              <a:rPr b="1" lang="en-GB" sz="220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own</a:t>
            </a:r>
            <a:r>
              <a:rPr lang="en-GB" sz="220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.</a:t>
            </a:r>
            <a:endParaRPr sz="2200">
              <a:solidFill>
                <a:srgbClr val="0000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rPr>
              <a:t>By the time I have finished the register you should have completed this task!</a:t>
            </a:r>
            <a:endParaRPr>
              <a:solidFill>
                <a:srgbClr val="595959"/>
              </a:solidFill>
            </a:endParaRPr>
          </a:p>
        </p:txBody>
      </p:sp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66125" y="1492600"/>
            <a:ext cx="3866176" cy="29479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solidFill>
            <a:srgbClr val="6D9EEB"/>
          </a:solidFill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/>
              <a:t>Geography is….</a:t>
            </a:r>
            <a:endParaRPr b="1"/>
          </a:p>
        </p:txBody>
      </p:sp>
      <p:sp>
        <p:nvSpPr>
          <p:cNvPr id="69" name="Google Shape;69;p15"/>
          <p:cNvSpPr txBox="1"/>
          <p:nvPr>
            <p:ph idx="1" type="body"/>
          </p:nvPr>
        </p:nvSpPr>
        <p:spPr>
          <a:xfrm>
            <a:off x="311700" y="1152475"/>
            <a:ext cx="8520600" cy="1097100"/>
          </a:xfrm>
          <a:prstGeom prst="rect">
            <a:avLst/>
          </a:prstGeom>
          <a:solidFill>
            <a:srgbClr val="C9DAF8"/>
          </a:solidFill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>
                <a:solidFill>
                  <a:srgbClr val="000000"/>
                </a:solidFill>
              </a:rPr>
              <a:t>The word Geography is derived from the Greek word </a:t>
            </a:r>
            <a:r>
              <a:rPr b="1" i="1" lang="en-GB">
                <a:solidFill>
                  <a:srgbClr val="000000"/>
                </a:solidFill>
              </a:rPr>
              <a:t>geo </a:t>
            </a:r>
            <a:r>
              <a:rPr lang="en-GB">
                <a:solidFill>
                  <a:srgbClr val="000000"/>
                </a:solidFill>
              </a:rPr>
              <a:t>(</a:t>
            </a:r>
            <a:r>
              <a:rPr b="1" lang="en-GB">
                <a:solidFill>
                  <a:srgbClr val="000000"/>
                </a:solidFill>
              </a:rPr>
              <a:t>the Earth</a:t>
            </a:r>
            <a:r>
              <a:rPr lang="en-GB">
                <a:solidFill>
                  <a:srgbClr val="000000"/>
                </a:solidFill>
              </a:rPr>
              <a:t>, in its broadest meaning) and </a:t>
            </a:r>
            <a:r>
              <a:rPr b="1" i="1" lang="en-GB">
                <a:solidFill>
                  <a:srgbClr val="000000"/>
                </a:solidFill>
              </a:rPr>
              <a:t>graphos </a:t>
            </a:r>
            <a:r>
              <a:rPr lang="en-GB">
                <a:solidFill>
                  <a:srgbClr val="000000"/>
                </a:solidFill>
              </a:rPr>
              <a:t>(graphy, </a:t>
            </a:r>
            <a:r>
              <a:rPr lang="en-GB" u="sng">
                <a:solidFill>
                  <a:srgbClr val="000000"/>
                </a:solidFill>
              </a:rPr>
              <a:t>to write about</a:t>
            </a:r>
            <a:r>
              <a:rPr lang="en-GB">
                <a:solidFill>
                  <a:srgbClr val="000000"/>
                </a:solidFill>
              </a:rPr>
              <a:t>). Literally, to write about the Earth.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70" name="Google Shape;70;p15"/>
          <p:cNvSpPr txBox="1"/>
          <p:nvPr>
            <p:ph idx="1" type="body"/>
          </p:nvPr>
        </p:nvSpPr>
        <p:spPr>
          <a:xfrm>
            <a:off x="311700" y="2384325"/>
            <a:ext cx="8520600" cy="697800"/>
          </a:xfrm>
          <a:prstGeom prst="rect">
            <a:avLst/>
          </a:prstGeom>
          <a:solidFill>
            <a:srgbClr val="FFF2CC"/>
          </a:solidFill>
        </p:spPr>
        <p:txBody>
          <a:bodyPr anchorCtr="0" anchor="t" bIns="91425" lIns="91425" spcFirstLastPara="1" rIns="91425" wrap="square" tIns="91425">
            <a:normAutofit fontScale="70000" lnSpcReduction="2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GB" sz="2850">
                <a:solidFill>
                  <a:srgbClr val="000000"/>
                </a:solidFill>
              </a:rPr>
              <a:t>Write this down:</a:t>
            </a:r>
            <a:r>
              <a:rPr lang="en-GB" sz="2850">
                <a:solidFill>
                  <a:srgbClr val="000000"/>
                </a:solidFill>
              </a:rPr>
              <a:t> Geography is the study of the Earth’s landscapes, people, places and environments.</a:t>
            </a:r>
            <a:endParaRPr>
              <a:solidFill>
                <a:srgbClr val="000000"/>
              </a:solidFill>
            </a:endParaRPr>
          </a:p>
        </p:txBody>
      </p:sp>
      <p:pic>
        <p:nvPicPr>
          <p:cNvPr id="71" name="Google Shape;71;p15"/>
          <p:cNvPicPr preferRelativeResize="0"/>
          <p:nvPr/>
        </p:nvPicPr>
        <p:blipFill rotWithShape="1">
          <a:blip r:embed="rId3">
            <a:alphaModFix/>
          </a:blip>
          <a:srcRect b="8517" l="0" r="0" t="0"/>
          <a:stretch/>
        </p:blipFill>
        <p:spPr>
          <a:xfrm>
            <a:off x="207013" y="3216875"/>
            <a:ext cx="2674874" cy="1816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83586" y="3216875"/>
            <a:ext cx="3513149" cy="1756574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 rotWithShape="1">
          <a:blip r:embed="rId5">
            <a:alphaModFix/>
          </a:blip>
          <a:srcRect b="0" l="0" r="3484" t="0"/>
          <a:stretch/>
        </p:blipFill>
        <p:spPr>
          <a:xfrm>
            <a:off x="6598437" y="3216875"/>
            <a:ext cx="2338538" cy="1756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6"/>
          <p:cNvSpPr txBox="1"/>
          <p:nvPr>
            <p:ph type="title"/>
          </p:nvPr>
        </p:nvSpPr>
        <p:spPr>
          <a:xfrm>
            <a:off x="311700" y="445025"/>
            <a:ext cx="47400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Collaborative Class Map </a:t>
            </a:r>
            <a:endParaRPr/>
          </a:p>
        </p:txBody>
      </p:sp>
      <p:sp>
        <p:nvSpPr>
          <p:cNvPr id="79" name="Google Shape;79;p16"/>
          <p:cNvSpPr txBox="1"/>
          <p:nvPr>
            <p:ph idx="1" type="body"/>
          </p:nvPr>
        </p:nvSpPr>
        <p:spPr>
          <a:xfrm>
            <a:off x="311700" y="1152475"/>
            <a:ext cx="47400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Using the </a:t>
            </a:r>
            <a:r>
              <a:rPr b="1" lang="en-GB"/>
              <a:t>sticky note</a:t>
            </a:r>
            <a:r>
              <a:rPr lang="en-GB"/>
              <a:t> you have been given, write the location of somewhere that is a significant place to you and then stick your sticky note in the correct location on the board. 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GB"/>
              <a:t>This could be:</a:t>
            </a:r>
            <a:endParaRPr b="1"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Char char="-"/>
            </a:pPr>
            <a:r>
              <a:rPr lang="en-GB"/>
              <a:t>Somewhere of personal significance (i.e. you have family from this area)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-GB"/>
              <a:t>Somewhere you’ve been 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-GB"/>
              <a:t>Somewhere you’d like to go to </a:t>
            </a:r>
            <a:endParaRPr/>
          </a:p>
        </p:txBody>
      </p:sp>
      <p:pic>
        <p:nvPicPr>
          <p:cNvPr id="80" name="Google Shape;80;p16"/>
          <p:cNvPicPr preferRelativeResize="0"/>
          <p:nvPr/>
        </p:nvPicPr>
        <p:blipFill rotWithShape="1">
          <a:blip r:embed="rId3">
            <a:alphaModFix/>
          </a:blip>
          <a:srcRect b="21397" l="16410" r="17311" t="18227"/>
          <a:stretch/>
        </p:blipFill>
        <p:spPr>
          <a:xfrm>
            <a:off x="5204100" y="149325"/>
            <a:ext cx="3683675" cy="2236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04100" y="2571750"/>
            <a:ext cx="3683675" cy="24475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p17"/>
          <p:cNvPicPr preferRelativeResize="0"/>
          <p:nvPr/>
        </p:nvPicPr>
        <p:blipFill rotWithShape="1">
          <a:blip r:embed="rId3">
            <a:alphaModFix/>
          </a:blip>
          <a:srcRect b="14358" l="4747" r="4127" t="17688"/>
          <a:stretch/>
        </p:blipFill>
        <p:spPr>
          <a:xfrm>
            <a:off x="204738" y="-33475"/>
            <a:ext cx="8734526" cy="52104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What is a ‘space’? What is a ‘place’?</a:t>
            </a:r>
            <a:endParaRPr/>
          </a:p>
        </p:txBody>
      </p:sp>
      <p:sp>
        <p:nvSpPr>
          <p:cNvPr id="92" name="Google Shape;92;p18"/>
          <p:cNvSpPr txBox="1"/>
          <p:nvPr>
            <p:ph idx="1" type="body"/>
          </p:nvPr>
        </p:nvSpPr>
        <p:spPr>
          <a:xfrm>
            <a:off x="311700" y="4159925"/>
            <a:ext cx="8520600" cy="66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52"/>
              <a:buFont typeface="Arial"/>
              <a:buNone/>
            </a:pPr>
            <a:r>
              <a:rPr lang="en-GB" sz="1395"/>
              <a:t>Understanding the difference between space and place helps geographers appreciate how physical environments are transformed into meaningful locations through human interactions and perceptions.</a:t>
            </a:r>
            <a:endParaRPr sz="1395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SzPts val="852"/>
              <a:buNone/>
            </a:pPr>
            <a:r>
              <a:t/>
            </a:r>
            <a:endParaRPr sz="1395"/>
          </a:p>
        </p:txBody>
      </p:sp>
      <p:sp>
        <p:nvSpPr>
          <p:cNvPr id="93" name="Google Shape;93;p18"/>
          <p:cNvSpPr txBox="1"/>
          <p:nvPr/>
        </p:nvSpPr>
        <p:spPr>
          <a:xfrm>
            <a:off x="1202950" y="1148375"/>
            <a:ext cx="3000000" cy="8313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Raleway"/>
                <a:ea typeface="Raleway"/>
                <a:cs typeface="Raleway"/>
                <a:sym typeface="Raleway"/>
              </a:rPr>
              <a:t>Space</a:t>
            </a:r>
            <a:r>
              <a:rPr lang="en-GB">
                <a:latin typeface="Raleway"/>
                <a:ea typeface="Raleway"/>
                <a:cs typeface="Raleway"/>
                <a:sym typeface="Raleway"/>
              </a:rPr>
              <a:t> is a </a:t>
            </a:r>
            <a:r>
              <a:rPr lang="en-GB" u="sng">
                <a:latin typeface="Raleway"/>
                <a:ea typeface="Raleway"/>
                <a:cs typeface="Raleway"/>
                <a:sym typeface="Raleway"/>
              </a:rPr>
              <a:t>general, empty area </a:t>
            </a:r>
            <a:r>
              <a:rPr lang="en-GB">
                <a:latin typeface="Raleway"/>
                <a:ea typeface="Raleway"/>
                <a:cs typeface="Raleway"/>
                <a:sym typeface="Raleway"/>
              </a:rPr>
              <a:t>where things exist and events happen.</a:t>
            </a: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94" name="Google Shape;94;p18"/>
          <p:cNvSpPr txBox="1"/>
          <p:nvPr/>
        </p:nvSpPr>
        <p:spPr>
          <a:xfrm>
            <a:off x="4888925" y="1148375"/>
            <a:ext cx="3000000" cy="8313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Raleway"/>
                <a:ea typeface="Raleway"/>
                <a:cs typeface="Raleway"/>
                <a:sym typeface="Raleway"/>
              </a:rPr>
              <a:t>Place </a:t>
            </a:r>
            <a:r>
              <a:rPr lang="en-GB">
                <a:latin typeface="Raleway"/>
                <a:ea typeface="Raleway"/>
                <a:cs typeface="Raleway"/>
                <a:sym typeface="Raleway"/>
              </a:rPr>
              <a:t>is a </a:t>
            </a:r>
            <a:r>
              <a:rPr lang="en-GB">
                <a:latin typeface="Raleway"/>
                <a:ea typeface="Raleway"/>
                <a:cs typeface="Raleway"/>
                <a:sym typeface="Raleway"/>
              </a:rPr>
              <a:t>specific</a:t>
            </a:r>
            <a:r>
              <a:rPr lang="en-GB"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b="1" i="1" lang="en-GB">
                <a:latin typeface="Raleway"/>
                <a:ea typeface="Raleway"/>
                <a:cs typeface="Raleway"/>
                <a:sym typeface="Raleway"/>
              </a:rPr>
              <a:t>space</a:t>
            </a:r>
            <a:r>
              <a:rPr lang="en-GB">
                <a:latin typeface="Raleway"/>
                <a:ea typeface="Raleway"/>
                <a:cs typeface="Raleway"/>
                <a:sym typeface="Raleway"/>
              </a:rPr>
              <a:t> with </a:t>
            </a:r>
            <a:r>
              <a:rPr lang="en-GB" u="sng">
                <a:latin typeface="Raleway"/>
                <a:ea typeface="Raleway"/>
                <a:cs typeface="Raleway"/>
                <a:sym typeface="Raleway"/>
              </a:rPr>
              <a:t>meaning and </a:t>
            </a:r>
            <a:r>
              <a:rPr lang="en-GB" u="sng">
                <a:latin typeface="Raleway"/>
                <a:ea typeface="Raleway"/>
                <a:cs typeface="Raleway"/>
                <a:sym typeface="Raleway"/>
              </a:rPr>
              <a:t>significance</a:t>
            </a:r>
            <a:r>
              <a:rPr lang="en-GB" u="sng">
                <a:latin typeface="Raleway"/>
                <a:ea typeface="Raleway"/>
                <a:cs typeface="Raleway"/>
                <a:sym typeface="Raleway"/>
              </a:rPr>
              <a:t>. </a:t>
            </a:r>
            <a:endParaRPr u="sng">
              <a:latin typeface="Raleway"/>
              <a:ea typeface="Raleway"/>
              <a:cs typeface="Raleway"/>
              <a:sym typeface="Raleway"/>
            </a:endParaRPr>
          </a:p>
        </p:txBody>
      </p:sp>
      <p:cxnSp>
        <p:nvCxnSpPr>
          <p:cNvPr id="95" name="Google Shape;95;p18"/>
          <p:cNvCxnSpPr>
            <a:stCxn id="93" idx="2"/>
            <a:endCxn id="96" idx="0"/>
          </p:cNvCxnSpPr>
          <p:nvPr/>
        </p:nvCxnSpPr>
        <p:spPr>
          <a:xfrm flipH="1">
            <a:off x="623350" y="1979675"/>
            <a:ext cx="2079600" cy="5922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96" name="Google Shape;96;p18"/>
          <p:cNvSpPr txBox="1"/>
          <p:nvPr/>
        </p:nvSpPr>
        <p:spPr>
          <a:xfrm>
            <a:off x="57075" y="2571750"/>
            <a:ext cx="1132500" cy="954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latin typeface="Raleway"/>
                <a:ea typeface="Raleway"/>
                <a:cs typeface="Raleway"/>
                <a:sym typeface="Raleway"/>
              </a:rPr>
              <a:t>Space is a big, open concept </a:t>
            </a:r>
            <a:endParaRPr sz="1600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97" name="Google Shape;97;p18"/>
          <p:cNvSpPr txBox="1"/>
          <p:nvPr/>
        </p:nvSpPr>
        <p:spPr>
          <a:xfrm>
            <a:off x="1362100" y="3171925"/>
            <a:ext cx="1701600" cy="86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latin typeface="Raleway"/>
                <a:ea typeface="Raleway"/>
                <a:cs typeface="Raleway"/>
                <a:sym typeface="Raleway"/>
              </a:rPr>
              <a:t>We can measure space (like distance and area).</a:t>
            </a:r>
            <a:endParaRPr sz="1500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98" name="Google Shape;98;p18"/>
          <p:cNvSpPr txBox="1"/>
          <p:nvPr/>
        </p:nvSpPr>
        <p:spPr>
          <a:xfrm>
            <a:off x="3178500" y="3069800"/>
            <a:ext cx="1664400" cy="86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500">
                <a:latin typeface="Raleway"/>
                <a:ea typeface="Raleway"/>
                <a:cs typeface="Raleway"/>
                <a:sym typeface="Raleway"/>
              </a:rPr>
              <a:t>Example</a:t>
            </a:r>
            <a:r>
              <a:rPr lang="en-GB" sz="1500">
                <a:latin typeface="Raleway"/>
                <a:ea typeface="Raleway"/>
                <a:cs typeface="Raleway"/>
                <a:sym typeface="Raleway"/>
              </a:rPr>
              <a:t>: The distance between two </a:t>
            </a:r>
            <a:r>
              <a:rPr lang="en-GB" sz="1500">
                <a:latin typeface="Raleway"/>
                <a:ea typeface="Raleway"/>
                <a:cs typeface="Raleway"/>
                <a:sym typeface="Raleway"/>
              </a:rPr>
              <a:t>cities</a:t>
            </a:r>
            <a:endParaRPr sz="1500">
              <a:latin typeface="Raleway"/>
              <a:ea typeface="Raleway"/>
              <a:cs typeface="Raleway"/>
              <a:sym typeface="Raleway"/>
            </a:endParaRPr>
          </a:p>
        </p:txBody>
      </p:sp>
      <p:cxnSp>
        <p:nvCxnSpPr>
          <p:cNvPr id="99" name="Google Shape;99;p18"/>
          <p:cNvCxnSpPr>
            <a:stCxn id="93" idx="2"/>
            <a:endCxn id="97" idx="0"/>
          </p:cNvCxnSpPr>
          <p:nvPr/>
        </p:nvCxnSpPr>
        <p:spPr>
          <a:xfrm flipH="1">
            <a:off x="2213050" y="1979675"/>
            <a:ext cx="489900" cy="11922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00" name="Google Shape;100;p18"/>
          <p:cNvCxnSpPr>
            <a:stCxn id="93" idx="2"/>
            <a:endCxn id="98" idx="0"/>
          </p:cNvCxnSpPr>
          <p:nvPr/>
        </p:nvCxnSpPr>
        <p:spPr>
          <a:xfrm>
            <a:off x="2702950" y="1979675"/>
            <a:ext cx="1307700" cy="10902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01" name="Google Shape;101;p18"/>
          <p:cNvSpPr txBox="1"/>
          <p:nvPr/>
        </p:nvSpPr>
        <p:spPr>
          <a:xfrm>
            <a:off x="4957700" y="2646275"/>
            <a:ext cx="1132500" cy="12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Raleway"/>
                <a:ea typeface="Raleway"/>
                <a:cs typeface="Raleway"/>
                <a:sym typeface="Raleway"/>
              </a:rPr>
              <a:t>Places have special meanings to people.</a:t>
            </a: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  <p:cxnSp>
        <p:nvCxnSpPr>
          <p:cNvPr id="102" name="Google Shape;102;p18"/>
          <p:cNvCxnSpPr>
            <a:stCxn id="94" idx="2"/>
            <a:endCxn id="101" idx="0"/>
          </p:cNvCxnSpPr>
          <p:nvPr/>
        </p:nvCxnSpPr>
        <p:spPr>
          <a:xfrm flipH="1">
            <a:off x="5524025" y="1979675"/>
            <a:ext cx="864900" cy="6666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03" name="Google Shape;103;p18"/>
          <p:cNvSpPr txBox="1"/>
          <p:nvPr/>
        </p:nvSpPr>
        <p:spPr>
          <a:xfrm>
            <a:off x="6240400" y="3444500"/>
            <a:ext cx="2136600" cy="6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Raleway"/>
                <a:ea typeface="Raleway"/>
                <a:cs typeface="Raleway"/>
                <a:sym typeface="Raleway"/>
              </a:rPr>
              <a:t>Each place has its own distinct characteristics.</a:t>
            </a: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  <p:cxnSp>
        <p:nvCxnSpPr>
          <p:cNvPr id="104" name="Google Shape;104;p18"/>
          <p:cNvCxnSpPr>
            <a:stCxn id="94" idx="2"/>
            <a:endCxn id="103" idx="0"/>
          </p:cNvCxnSpPr>
          <p:nvPr/>
        </p:nvCxnSpPr>
        <p:spPr>
          <a:xfrm>
            <a:off x="6388925" y="1979675"/>
            <a:ext cx="919800" cy="14649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05" name="Google Shape;105;p18"/>
          <p:cNvCxnSpPr>
            <a:stCxn id="94" idx="2"/>
          </p:cNvCxnSpPr>
          <p:nvPr/>
        </p:nvCxnSpPr>
        <p:spPr>
          <a:xfrm>
            <a:off x="6388925" y="1979675"/>
            <a:ext cx="1183200" cy="6387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06" name="Google Shape;106;p18"/>
          <p:cNvSpPr txBox="1"/>
          <p:nvPr/>
        </p:nvSpPr>
        <p:spPr>
          <a:xfrm>
            <a:off x="7411400" y="2416375"/>
            <a:ext cx="1664400" cy="86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500">
                <a:latin typeface="Raleway"/>
                <a:ea typeface="Raleway"/>
                <a:cs typeface="Raleway"/>
                <a:sym typeface="Raleway"/>
              </a:rPr>
              <a:t>Example</a:t>
            </a:r>
            <a:r>
              <a:rPr lang="en-GB" sz="1500">
                <a:latin typeface="Raleway"/>
                <a:ea typeface="Raleway"/>
                <a:cs typeface="Raleway"/>
                <a:sym typeface="Raleway"/>
              </a:rPr>
              <a:t>:Your favourite park</a:t>
            </a:r>
            <a:endParaRPr sz="1500"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Geographical careers which link to ‘space’ and ‘place’ </a:t>
            </a:r>
            <a:endParaRPr/>
          </a:p>
        </p:txBody>
      </p:sp>
      <p:sp>
        <p:nvSpPr>
          <p:cNvPr id="112" name="Google Shape;112;p19"/>
          <p:cNvSpPr txBox="1"/>
          <p:nvPr>
            <p:ph idx="1" type="body"/>
          </p:nvPr>
        </p:nvSpPr>
        <p:spPr>
          <a:xfrm>
            <a:off x="311700" y="1152475"/>
            <a:ext cx="8520600" cy="76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b="1" lang="en-GB"/>
              <a:t>Task</a:t>
            </a:r>
            <a:r>
              <a:rPr lang="en-GB"/>
              <a:t>: Draw a table in your book - With your </a:t>
            </a:r>
            <a:r>
              <a:rPr lang="en-GB"/>
              <a:t>partner, identify if the geographical job relates to ‘space’ </a:t>
            </a:r>
            <a:r>
              <a:rPr b="1" lang="en-GB"/>
              <a:t>or </a:t>
            </a:r>
            <a:r>
              <a:rPr lang="en-GB"/>
              <a:t>‘place’ </a:t>
            </a:r>
            <a:endParaRPr/>
          </a:p>
        </p:txBody>
      </p:sp>
      <p:sp>
        <p:nvSpPr>
          <p:cNvPr id="113" name="Google Shape;113;p19"/>
          <p:cNvSpPr txBox="1"/>
          <p:nvPr/>
        </p:nvSpPr>
        <p:spPr>
          <a:xfrm>
            <a:off x="426675" y="3290250"/>
            <a:ext cx="1764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Urban Planner</a:t>
            </a: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14" name="Google Shape;114;p19"/>
          <p:cNvSpPr txBox="1"/>
          <p:nvPr/>
        </p:nvSpPr>
        <p:spPr>
          <a:xfrm>
            <a:off x="1671850" y="4743300"/>
            <a:ext cx="1764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Tourism Planner</a:t>
            </a: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15" name="Google Shape;115;p19"/>
          <p:cNvSpPr txBox="1"/>
          <p:nvPr/>
        </p:nvSpPr>
        <p:spPr>
          <a:xfrm>
            <a:off x="2971475" y="3235075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Museum Curator</a:t>
            </a:r>
            <a:endParaRPr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16" name="Google Shape;116;p19"/>
          <p:cNvSpPr txBox="1"/>
          <p:nvPr/>
        </p:nvSpPr>
        <p:spPr>
          <a:xfrm>
            <a:off x="4396650" y="4765925"/>
            <a:ext cx="2106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Raleway"/>
                <a:ea typeface="Raleway"/>
                <a:cs typeface="Raleway"/>
                <a:sym typeface="Raleway"/>
              </a:rPr>
              <a:t>Real Estate Developer</a:t>
            </a:r>
            <a:endParaRPr b="1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17" name="Google Shape;117;p19"/>
          <p:cNvSpPr txBox="1"/>
          <p:nvPr/>
        </p:nvSpPr>
        <p:spPr>
          <a:xfrm>
            <a:off x="6502950" y="3235063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Cartographer</a:t>
            </a: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18" name="Google Shape;118;p19"/>
          <p:cNvSpPr txBox="1"/>
          <p:nvPr/>
        </p:nvSpPr>
        <p:spPr>
          <a:xfrm>
            <a:off x="7462850" y="4765913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Social Worker</a:t>
            </a: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119" name="Google Shape;119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5395" y="1977699"/>
            <a:ext cx="1847451" cy="1312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67352" y="3529595"/>
            <a:ext cx="1764898" cy="13248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606725" y="3635284"/>
            <a:ext cx="1764900" cy="11763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19"/>
          <p:cNvPicPr preferRelativeResize="0"/>
          <p:nvPr/>
        </p:nvPicPr>
        <p:blipFill rotWithShape="1">
          <a:blip r:embed="rId6">
            <a:alphaModFix/>
          </a:blip>
          <a:srcRect b="7016" l="0" r="0" t="15709"/>
          <a:stretch/>
        </p:blipFill>
        <p:spPr>
          <a:xfrm>
            <a:off x="2883225" y="2050425"/>
            <a:ext cx="1986849" cy="1209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1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127822" y="1977688"/>
            <a:ext cx="1969326" cy="1312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1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217050" y="3635267"/>
            <a:ext cx="1766216" cy="1176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Geographical careers which link to ‘space’ and ‘place’ </a:t>
            </a:r>
            <a:endParaRPr/>
          </a:p>
        </p:txBody>
      </p:sp>
      <p:sp>
        <p:nvSpPr>
          <p:cNvPr id="130" name="Google Shape;130;p20"/>
          <p:cNvSpPr txBox="1"/>
          <p:nvPr>
            <p:ph idx="1" type="body"/>
          </p:nvPr>
        </p:nvSpPr>
        <p:spPr>
          <a:xfrm>
            <a:off x="311700" y="1152475"/>
            <a:ext cx="8520600" cy="76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b="1" lang="en-GB"/>
              <a:t>Task</a:t>
            </a:r>
            <a:r>
              <a:rPr lang="en-GB"/>
              <a:t>: Draw a table in your book - With your partner, identify if the geographical job relates to ‘space’ </a:t>
            </a:r>
            <a:r>
              <a:rPr b="1" lang="en-GB"/>
              <a:t>or </a:t>
            </a:r>
            <a:r>
              <a:rPr lang="en-GB"/>
              <a:t>‘place’ </a:t>
            </a:r>
            <a:endParaRPr/>
          </a:p>
        </p:txBody>
      </p:sp>
      <p:sp>
        <p:nvSpPr>
          <p:cNvPr id="131" name="Google Shape;131;p20"/>
          <p:cNvSpPr txBox="1"/>
          <p:nvPr/>
        </p:nvSpPr>
        <p:spPr>
          <a:xfrm>
            <a:off x="426675" y="3290250"/>
            <a:ext cx="1764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Urban Planner</a:t>
            </a: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32" name="Google Shape;132;p20"/>
          <p:cNvSpPr txBox="1"/>
          <p:nvPr/>
        </p:nvSpPr>
        <p:spPr>
          <a:xfrm>
            <a:off x="1671850" y="4743300"/>
            <a:ext cx="1764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Tourism Planner</a:t>
            </a: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33" name="Google Shape;133;p20"/>
          <p:cNvSpPr txBox="1"/>
          <p:nvPr/>
        </p:nvSpPr>
        <p:spPr>
          <a:xfrm>
            <a:off x="2971475" y="3235075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Museum Curator</a:t>
            </a:r>
            <a:endParaRPr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34" name="Google Shape;134;p20"/>
          <p:cNvSpPr txBox="1"/>
          <p:nvPr/>
        </p:nvSpPr>
        <p:spPr>
          <a:xfrm>
            <a:off x="4396650" y="4765925"/>
            <a:ext cx="2106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Raleway"/>
                <a:ea typeface="Raleway"/>
                <a:cs typeface="Raleway"/>
                <a:sym typeface="Raleway"/>
              </a:rPr>
              <a:t>Real Estate Developer</a:t>
            </a:r>
            <a:endParaRPr b="1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35" name="Google Shape;135;p20"/>
          <p:cNvSpPr txBox="1"/>
          <p:nvPr/>
        </p:nvSpPr>
        <p:spPr>
          <a:xfrm>
            <a:off x="6502950" y="3235063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Cartographer</a:t>
            </a: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36" name="Google Shape;136;p20"/>
          <p:cNvSpPr txBox="1"/>
          <p:nvPr/>
        </p:nvSpPr>
        <p:spPr>
          <a:xfrm>
            <a:off x="7462850" y="4765913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Social Worker</a:t>
            </a: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137" name="Google Shape;137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5395" y="1977699"/>
            <a:ext cx="1847451" cy="1312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67352" y="3529595"/>
            <a:ext cx="1764898" cy="13248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606725" y="3635284"/>
            <a:ext cx="1764900" cy="11763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20"/>
          <p:cNvPicPr preferRelativeResize="0"/>
          <p:nvPr/>
        </p:nvPicPr>
        <p:blipFill rotWithShape="1">
          <a:blip r:embed="rId6">
            <a:alphaModFix/>
          </a:blip>
          <a:srcRect b="7016" l="0" r="0" t="15709"/>
          <a:stretch/>
        </p:blipFill>
        <p:spPr>
          <a:xfrm>
            <a:off x="2883225" y="2050425"/>
            <a:ext cx="1986849" cy="1209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2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127822" y="1977688"/>
            <a:ext cx="1969326" cy="1312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2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217050" y="3635267"/>
            <a:ext cx="1766216" cy="1176300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20"/>
          <p:cNvSpPr/>
          <p:nvPr/>
        </p:nvSpPr>
        <p:spPr>
          <a:xfrm>
            <a:off x="809475" y="2440525"/>
            <a:ext cx="999300" cy="429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0000FF"/>
                </a:solidFill>
                <a:latin typeface="Raleway"/>
                <a:ea typeface="Raleway"/>
                <a:cs typeface="Raleway"/>
                <a:sym typeface="Raleway"/>
              </a:rPr>
              <a:t>SPACE</a:t>
            </a:r>
            <a:endParaRPr b="1">
              <a:solidFill>
                <a:srgbClr val="0000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44" name="Google Shape;144;p20"/>
          <p:cNvSpPr/>
          <p:nvPr/>
        </p:nvSpPr>
        <p:spPr>
          <a:xfrm>
            <a:off x="6612838" y="2440513"/>
            <a:ext cx="999300" cy="429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0000FF"/>
                </a:solidFill>
                <a:latin typeface="Raleway"/>
                <a:ea typeface="Raleway"/>
                <a:cs typeface="Raleway"/>
                <a:sym typeface="Raleway"/>
              </a:rPr>
              <a:t>SPACE</a:t>
            </a:r>
            <a:endParaRPr b="1">
              <a:solidFill>
                <a:srgbClr val="0000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45" name="Google Shape;145;p20"/>
          <p:cNvSpPr/>
          <p:nvPr/>
        </p:nvSpPr>
        <p:spPr>
          <a:xfrm>
            <a:off x="4950150" y="4098963"/>
            <a:ext cx="999300" cy="429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0000FF"/>
                </a:solidFill>
                <a:latin typeface="Raleway"/>
                <a:ea typeface="Raleway"/>
                <a:cs typeface="Raleway"/>
                <a:sym typeface="Raleway"/>
              </a:rPr>
              <a:t>SPACE</a:t>
            </a:r>
            <a:endParaRPr b="1">
              <a:solidFill>
                <a:srgbClr val="0000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46" name="Google Shape;146;p20"/>
          <p:cNvSpPr/>
          <p:nvPr/>
        </p:nvSpPr>
        <p:spPr>
          <a:xfrm>
            <a:off x="3371625" y="2440513"/>
            <a:ext cx="999300" cy="429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FF0000"/>
                </a:solidFill>
                <a:latin typeface="Raleway"/>
                <a:ea typeface="Raleway"/>
                <a:cs typeface="Raleway"/>
                <a:sym typeface="Raleway"/>
              </a:rPr>
              <a:t>PLACE</a:t>
            </a:r>
            <a:endParaRPr b="1">
              <a:solidFill>
                <a:srgbClr val="FF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47" name="Google Shape;147;p20"/>
          <p:cNvSpPr/>
          <p:nvPr/>
        </p:nvSpPr>
        <p:spPr>
          <a:xfrm>
            <a:off x="1989525" y="4008763"/>
            <a:ext cx="999300" cy="429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FF0000"/>
                </a:solidFill>
                <a:latin typeface="Raleway"/>
                <a:ea typeface="Raleway"/>
                <a:cs typeface="Raleway"/>
                <a:sym typeface="Raleway"/>
              </a:rPr>
              <a:t>PLACE</a:t>
            </a:r>
            <a:endParaRPr b="1">
              <a:solidFill>
                <a:srgbClr val="FF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48" name="Google Shape;148;p20"/>
          <p:cNvSpPr/>
          <p:nvPr/>
        </p:nvSpPr>
        <p:spPr>
          <a:xfrm>
            <a:off x="7568425" y="4065563"/>
            <a:ext cx="999300" cy="429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FF0000"/>
                </a:solidFill>
                <a:latin typeface="Raleway"/>
                <a:ea typeface="Raleway"/>
                <a:cs typeface="Raleway"/>
                <a:sym typeface="Raleway"/>
              </a:rPr>
              <a:t>PLACE</a:t>
            </a:r>
            <a:endParaRPr b="1">
              <a:solidFill>
                <a:srgbClr val="FF00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solidFill>
            <a:srgbClr val="6D9EEB"/>
          </a:solidFill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-GB" sz="2500"/>
              <a:t>Finally…</a:t>
            </a:r>
            <a:endParaRPr b="1" sz="2500"/>
          </a:p>
        </p:txBody>
      </p:sp>
      <p:sp>
        <p:nvSpPr>
          <p:cNvPr id="154" name="Google Shape;154;p21"/>
          <p:cNvSpPr/>
          <p:nvPr/>
        </p:nvSpPr>
        <p:spPr>
          <a:xfrm>
            <a:off x="2275824" y="1245875"/>
            <a:ext cx="746297" cy="1116115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3C78D8"/>
                </a:solidFill>
                <a:latin typeface="Arial"/>
              </a:rPr>
              <a:t>3</a:t>
            </a:r>
          </a:p>
        </p:txBody>
      </p:sp>
      <p:sp>
        <p:nvSpPr>
          <p:cNvPr id="155" name="Google Shape;155;p21"/>
          <p:cNvSpPr/>
          <p:nvPr/>
        </p:nvSpPr>
        <p:spPr>
          <a:xfrm>
            <a:off x="2265175" y="2494184"/>
            <a:ext cx="767575" cy="111718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A4C2F4"/>
                </a:solidFill>
                <a:latin typeface="Arial"/>
              </a:rPr>
              <a:t>2</a:t>
            </a:r>
          </a:p>
        </p:txBody>
      </p:sp>
      <p:sp>
        <p:nvSpPr>
          <p:cNvPr id="156" name="Google Shape;156;p21"/>
          <p:cNvSpPr/>
          <p:nvPr/>
        </p:nvSpPr>
        <p:spPr>
          <a:xfrm>
            <a:off x="2435212" y="3743569"/>
            <a:ext cx="427510" cy="111718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C9DAF8"/>
                </a:solidFill>
                <a:latin typeface="Arial"/>
              </a:rPr>
              <a:t>1</a:t>
            </a:r>
          </a:p>
        </p:txBody>
      </p:sp>
      <p:sp>
        <p:nvSpPr>
          <p:cNvPr id="157" name="Google Shape;157;p21"/>
          <p:cNvSpPr txBox="1"/>
          <p:nvPr>
            <p:ph idx="4294967295" type="body"/>
          </p:nvPr>
        </p:nvSpPr>
        <p:spPr>
          <a:xfrm>
            <a:off x="3432800" y="1323050"/>
            <a:ext cx="4381500" cy="961800"/>
          </a:xfrm>
          <a:prstGeom prst="rect">
            <a:avLst/>
          </a:prstGeom>
          <a:solidFill>
            <a:srgbClr val="6D9EEB"/>
          </a:solidFill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Name the </a:t>
            </a:r>
            <a:r>
              <a:rPr b="1" lang="en-GB" sz="2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three </a:t>
            </a:r>
            <a:r>
              <a:rPr lang="en-GB" sz="2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key terms you have learnt this lesson</a:t>
            </a:r>
            <a:endParaRPr/>
          </a:p>
        </p:txBody>
      </p:sp>
      <p:sp>
        <p:nvSpPr>
          <p:cNvPr id="158" name="Google Shape;158;p21"/>
          <p:cNvSpPr txBox="1"/>
          <p:nvPr>
            <p:ph idx="4294967295" type="body"/>
          </p:nvPr>
        </p:nvSpPr>
        <p:spPr>
          <a:xfrm>
            <a:off x="3432800" y="2590175"/>
            <a:ext cx="4381500" cy="961800"/>
          </a:xfrm>
          <a:prstGeom prst="rect">
            <a:avLst/>
          </a:prstGeom>
          <a:solidFill>
            <a:srgbClr val="A4C2F4"/>
          </a:solidFill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SzPts val="852"/>
              <a:buNone/>
            </a:pPr>
            <a:r>
              <a:rPr lang="en-GB" sz="2004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Name </a:t>
            </a:r>
            <a:r>
              <a:rPr b="1" lang="en-GB" sz="2004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two </a:t>
            </a:r>
            <a:r>
              <a:rPr lang="en-GB" sz="2004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examples of geographical careers linked to ‘space’ or ‘place’ </a:t>
            </a:r>
            <a:endParaRPr sz="1695"/>
          </a:p>
        </p:txBody>
      </p:sp>
      <p:sp>
        <p:nvSpPr>
          <p:cNvPr id="159" name="Google Shape;159;p21"/>
          <p:cNvSpPr txBox="1"/>
          <p:nvPr>
            <p:ph idx="4294967295" type="body"/>
          </p:nvPr>
        </p:nvSpPr>
        <p:spPr>
          <a:xfrm>
            <a:off x="3432800" y="3821250"/>
            <a:ext cx="4381500" cy="961800"/>
          </a:xfrm>
          <a:prstGeom prst="rect">
            <a:avLst/>
          </a:prstGeom>
          <a:solidFill>
            <a:srgbClr val="C9DAF8"/>
          </a:solidFill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Come up with </a:t>
            </a:r>
            <a:r>
              <a:rPr b="1" lang="en-GB" sz="2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one </a:t>
            </a:r>
            <a:r>
              <a:rPr lang="en-GB" sz="2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question you have to do with geography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Prep learning: Discovering Special Places</a:t>
            </a:r>
            <a:endParaRPr/>
          </a:p>
        </p:txBody>
      </p:sp>
      <p:sp>
        <p:nvSpPr>
          <p:cNvPr id="165" name="Google Shape;165;p2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775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b="1" lang="en-GB"/>
              <a:t>Prep Learning Task: </a:t>
            </a:r>
            <a:r>
              <a:rPr lang="en-GB"/>
              <a:t>Discovering Special Places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b="1" lang="en-GB"/>
              <a:t>Objective</a:t>
            </a:r>
            <a:r>
              <a:rPr lang="en-GB"/>
              <a:t>: To learn about a special place that is important to someone you know.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b="1" lang="en-GB"/>
              <a:t>Instructions:</a:t>
            </a:r>
            <a:endParaRPr b="1"/>
          </a:p>
          <a:p>
            <a:pPr indent="-317182" lvl="0" marL="457200" rtl="0" algn="l">
              <a:spcBef>
                <a:spcPts val="0"/>
              </a:spcBef>
              <a:spcAft>
                <a:spcPts val="0"/>
              </a:spcAft>
              <a:buSzPct val="100000"/>
              <a:buAutoNum type="arabicPeriod"/>
            </a:pPr>
            <a:r>
              <a:rPr b="1" lang="en-GB"/>
              <a:t>Choose a Person:</a:t>
            </a:r>
            <a:r>
              <a:rPr lang="en-GB"/>
              <a:t> Pick a friend or family member to interview.</a:t>
            </a:r>
            <a:endParaRPr/>
          </a:p>
          <a:p>
            <a:pPr indent="-317182" lvl="0" marL="457200" rtl="0" algn="l">
              <a:spcBef>
                <a:spcPts val="0"/>
              </a:spcBef>
              <a:spcAft>
                <a:spcPts val="0"/>
              </a:spcAft>
              <a:buSzPct val="100000"/>
              <a:buAutoNum type="arabicPeriod"/>
            </a:pPr>
            <a:r>
              <a:rPr b="1" lang="en-GB"/>
              <a:t>Prepare Your Questions: </a:t>
            </a:r>
            <a:r>
              <a:rPr lang="en-GB"/>
              <a:t>Write down at least 3 questions to ask. Here are some examples:</a:t>
            </a:r>
            <a:endParaRPr/>
          </a:p>
          <a:p>
            <a:pPr indent="457200" lvl="0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lang="en-GB"/>
              <a:t>Can you tell me about a place that is special to you?</a:t>
            </a:r>
            <a:endParaRPr/>
          </a:p>
          <a:p>
            <a:pPr indent="457200" lvl="0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lang="en-GB"/>
              <a:t>Why do you like this place?</a:t>
            </a:r>
            <a:endParaRPr/>
          </a:p>
          <a:p>
            <a:pPr indent="457200" lvl="0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lang="en-GB"/>
              <a:t>What do you remember most about this place?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b="1" lang="en-GB"/>
              <a:t>Do the Interview:</a:t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lang="en-GB"/>
              <a:t>Talk to your chosen person and ask them your questions. Take notes on what they say.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b="1" lang="en-GB"/>
              <a:t>Write a Summary:</a:t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lang="en-GB"/>
              <a:t>Write two paragraphs (½ a side of A4)  about what you learned. Include:</a:t>
            </a:r>
            <a:endParaRPr/>
          </a:p>
          <a:p>
            <a:pPr indent="-317182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-"/>
            </a:pPr>
            <a:r>
              <a:rPr lang="en-GB"/>
              <a:t>Who you interviewed (just their first name).</a:t>
            </a:r>
            <a:endParaRPr/>
          </a:p>
          <a:p>
            <a:pPr indent="-317182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-"/>
            </a:pPr>
            <a:r>
              <a:rPr lang="en-GB"/>
              <a:t>What place they talked about and why it's important to them</a:t>
            </a:r>
            <a:endParaRPr/>
          </a:p>
          <a:p>
            <a:pPr indent="-317182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-"/>
            </a:pPr>
            <a:r>
              <a:rPr lang="en-GB"/>
              <a:t>How you felt about their story.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