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6E92C07-0432-4A19-A3E6-F619B69302BC}">
  <a:tblStyle styleId="{96E92C07-0432-4A19-A3E6-F619B69302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8691906f95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8691906f95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8691906f9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8691906f9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8691906f9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8691906f9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8691906f9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8691906f9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8691906f95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8691906f95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8691906f95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8691906f9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86a46e3b89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86a46e3b89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youtube.com/watch?v=ZMn-bCdThEg" TargetMode="External"/><Relationship Id="rId4" Type="http://schemas.openxmlformats.org/officeDocument/2006/relationships/hyperlink" Target="https://www.youtube.com/watch?v=RnvCbquYeIM" TargetMode="External"/><Relationship Id="rId5" Type="http://schemas.openxmlformats.org/officeDocument/2006/relationships/hyperlink" Target="https://www.joloda.com/news/a-guide-to-achieving-sustainable-transportation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u="sng"/>
              <a:t>Planning a Project</a:t>
            </a:r>
            <a:endParaRPr b="1" u="sng"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017725"/>
            <a:ext cx="8520600" cy="75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</a:rPr>
              <a:t>Learning Objective: </a:t>
            </a:r>
            <a:r>
              <a:rPr lang="en-GB">
                <a:solidFill>
                  <a:schemeClr val="dk1"/>
                </a:solidFill>
              </a:rPr>
              <a:t>To specify the issue you are going to address and plan your project.</a:t>
            </a:r>
            <a:endParaRPr/>
          </a:p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311700" y="1820550"/>
            <a:ext cx="3610500" cy="30573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</a:rPr>
              <a:t>Starter: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Choose a global issue you would like to focus on and </a:t>
            </a:r>
            <a:r>
              <a:rPr lang="en-GB">
                <a:solidFill>
                  <a:schemeClr val="dk1"/>
                </a:solidFill>
              </a:rPr>
              <a:t>create a mind map of everything you already know about it.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</a:rPr>
              <a:t>Challenge: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</a:rPr>
              <a:t>Can you link this issue to at least one Sustainable Development Goal?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1950" y="1820550"/>
            <a:ext cx="4935072" cy="305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315375"/>
            <a:ext cx="8520600" cy="731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GB" sz="1820"/>
              <a:t>Task:</a:t>
            </a:r>
            <a:r>
              <a:rPr lang="en-GB" sz="1820"/>
              <a:t> For the next 3 lessons, you will be working in groups to design your own ‘blueprint for the future’ - a project to address a global issue of your choice.</a:t>
            </a:r>
            <a:endParaRPr sz="1820"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290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Your project must include: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A description of the issue you are addressing</a:t>
            </a:r>
            <a:r>
              <a:rPr lang="en-GB">
                <a:solidFill>
                  <a:schemeClr val="dk1"/>
                </a:solidFill>
              </a:rPr>
              <a:t>: consider the </a:t>
            </a:r>
            <a:r>
              <a:rPr b="1" lang="en-GB">
                <a:solidFill>
                  <a:schemeClr val="dk1"/>
                </a:solidFill>
              </a:rPr>
              <a:t>depth </a:t>
            </a:r>
            <a:r>
              <a:rPr lang="en-GB">
                <a:solidFill>
                  <a:schemeClr val="dk1"/>
                </a:solidFill>
              </a:rPr>
              <a:t>of the problem and the </a:t>
            </a:r>
            <a:r>
              <a:rPr b="1" lang="en-GB">
                <a:solidFill>
                  <a:schemeClr val="dk1"/>
                </a:solidFill>
              </a:rPr>
              <a:t>underlying causes</a:t>
            </a:r>
            <a:endParaRPr b="1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A link to the Sustainable Development Goals</a:t>
            </a:r>
            <a:endParaRPr>
              <a:solidFill>
                <a:schemeClr val="dk1"/>
              </a:solidFill>
              <a:highlight>
                <a:srgbClr val="FFE599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A </a:t>
            </a:r>
            <a:r>
              <a:rPr b="1" lang="en-GB">
                <a:solidFill>
                  <a:schemeClr val="dk1"/>
                </a:solidFill>
                <a:highlight>
                  <a:srgbClr val="FFE599"/>
                </a:highlight>
              </a:rPr>
              <a:t>diagram</a:t>
            </a: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 of your solution</a:t>
            </a:r>
            <a:r>
              <a:rPr lang="en-GB">
                <a:solidFill>
                  <a:schemeClr val="dk1"/>
                </a:solidFill>
              </a:rPr>
              <a:t> - e.g. a device, an eco-city, or a flowchart that summarises your plan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A detailed </a:t>
            </a:r>
            <a:r>
              <a:rPr b="1" lang="en-GB">
                <a:solidFill>
                  <a:schemeClr val="dk1"/>
                </a:solidFill>
                <a:highlight>
                  <a:srgbClr val="FFE599"/>
                </a:highlight>
              </a:rPr>
              <a:t>explanation </a:t>
            </a: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of how your solution will work</a:t>
            </a:r>
            <a:r>
              <a:rPr lang="en-GB">
                <a:solidFill>
                  <a:schemeClr val="dk1"/>
                </a:solidFill>
              </a:rPr>
              <a:t> to address the issue you have chosen, alongside an estimated cost and timeframe.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4163675"/>
            <a:ext cx="8520600" cy="85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>
                <a:solidFill>
                  <a:srgbClr val="FF0000"/>
                </a:solidFill>
              </a:rPr>
              <a:t>Remember, your project must be </a:t>
            </a:r>
            <a:r>
              <a:rPr b="1" lang="en-GB">
                <a:solidFill>
                  <a:srgbClr val="FF0000"/>
                </a:solidFill>
              </a:rPr>
              <a:t>realistic</a:t>
            </a:r>
            <a:r>
              <a:rPr lang="en-GB">
                <a:solidFill>
                  <a:srgbClr val="FF0000"/>
                </a:solidFill>
              </a:rPr>
              <a:t>, but you may want to consider technologies that may be created in the near future - perhaps you will be the one to invent it one day!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Examples of issues you could address</a:t>
            </a:r>
            <a:endParaRPr b="1"/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Food production and supply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Water security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Energy security and sustainability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Population growth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Urbanisation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Environmental management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Biodiversity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Risk management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Some inspiration if you are stuck</a:t>
            </a:r>
            <a:endParaRPr b="1"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rgbClr val="000000"/>
                </a:solidFill>
              </a:rPr>
              <a:t>Sustainable cities:</a:t>
            </a:r>
            <a:r>
              <a:rPr lang="en-GB" sz="2000"/>
              <a:t> </a:t>
            </a:r>
            <a:r>
              <a:rPr lang="en-GB" sz="2000" u="sng">
                <a:solidFill>
                  <a:schemeClr val="hlink"/>
                </a:solidFill>
                <a:hlinkClick r:id="rId3"/>
              </a:rPr>
              <a:t>https://www.youtube.com/watch?v=ZMn-bCdThEg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-"/>
            </a:pPr>
            <a:r>
              <a:rPr lang="en-GB" sz="2000">
                <a:solidFill>
                  <a:schemeClr val="dk1"/>
                </a:solidFill>
              </a:rPr>
              <a:t>Sustainable energy:</a:t>
            </a:r>
            <a:r>
              <a:rPr lang="en-GB" sz="2000"/>
              <a:t> </a:t>
            </a:r>
            <a:r>
              <a:rPr lang="en-GB" sz="2000" u="sng">
                <a:solidFill>
                  <a:schemeClr val="hlink"/>
                </a:solidFill>
                <a:hlinkClick r:id="rId4"/>
              </a:rPr>
              <a:t>https://www.youtube.com/watch?v=RnvCbquYeIM</a:t>
            </a:r>
            <a:endParaRPr sz="20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</a:rPr>
              <a:t>Sustainable transport: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https://www.joloda.com/news/a-guide-to-achieving-sustainable-transportation/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Lesson 1: Plan - Targets</a:t>
            </a:r>
            <a:endParaRPr b="1"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highlight>
                  <a:srgbClr val="FFE599"/>
                </a:highlight>
              </a:rPr>
              <a:t>Task: </a:t>
            </a: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Complete the planning sheet as a group.</a:t>
            </a:r>
            <a:endParaRPr>
              <a:solidFill>
                <a:schemeClr val="dk1"/>
              </a:solidFill>
              <a:highlight>
                <a:srgbClr val="FFE599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highlight>
                  <a:srgbClr val="FFE599"/>
                </a:highlight>
              </a:rPr>
              <a:t>When you have completed your planning sheet, answer the following questions:</a:t>
            </a:r>
            <a:endParaRPr>
              <a:solidFill>
                <a:schemeClr val="dk1"/>
              </a:solidFill>
              <a:highlight>
                <a:srgbClr val="FFE599"/>
              </a:highlight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</a:rPr>
              <a:t>What is your idea?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</a:rPr>
              <a:t>Which global issue are you addressing? How does it link to the Sustainable Development Goals?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</a:rPr>
              <a:t>How will this work?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-GB">
                <a:solidFill>
                  <a:schemeClr val="dk1"/>
                </a:solidFill>
              </a:rPr>
              <a:t>Can your idea be implemented on a large enough scale? (Global)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>
                <a:solidFill>
                  <a:srgbClr val="FF0000"/>
                </a:solidFill>
              </a:rPr>
              <a:t>Remember to designate roles to each member of your group.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8"/>
          <p:cNvPicPr preferRelativeResize="0"/>
          <p:nvPr/>
        </p:nvPicPr>
        <p:blipFill rotWithShape="1">
          <a:blip r:embed="rId3">
            <a:alphaModFix/>
          </a:blip>
          <a:srcRect b="10806" l="16586" r="16613" t="6949"/>
          <a:stretch/>
        </p:blipFill>
        <p:spPr>
          <a:xfrm>
            <a:off x="3436838" y="1095512"/>
            <a:ext cx="2270324" cy="29524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8" name="Google Shape;88;p18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{96E92C07-0432-4A19-A3E6-F619B69302BC}</a:tableStyleId>
              </a:tblPr>
              <a:tblGrid>
                <a:gridCol w="3323875"/>
              </a:tblGrid>
              <a:tr h="379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1. What is the problem we want to tackle?</a:t>
                      </a:r>
                      <a:endParaRPr sz="1200"/>
                    </a:p>
                  </a:txBody>
                  <a:tcPr marT="91425" marB="91425" marR="91425" marL="91425"/>
                </a:tc>
              </a:tr>
              <a:tr h="774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89" name="Google Shape;89;p18"/>
          <p:cNvGraphicFramePr/>
          <p:nvPr/>
        </p:nvGraphicFramePr>
        <p:xfrm>
          <a:off x="0" y="2752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{96E92C07-0432-4A19-A3E6-F619B69302BC}</a:tableStyleId>
              </a:tblPr>
              <a:tblGrid>
                <a:gridCol w="3323875"/>
              </a:tblGrid>
              <a:tr h="379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2. What are the root causes of the problem? </a:t>
                      </a:r>
                      <a:endParaRPr sz="1200"/>
                    </a:p>
                  </a:txBody>
                  <a:tcPr marT="91425" marB="91425" marR="91425" marL="91425"/>
                </a:tc>
              </a:tr>
              <a:tr h="774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90" name="Google Shape;90;p18"/>
          <p:cNvGraphicFramePr/>
          <p:nvPr/>
        </p:nvGraphicFramePr>
        <p:xfrm>
          <a:off x="5820125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{96E92C07-0432-4A19-A3E6-F619B69302BC}</a:tableStyleId>
              </a:tblPr>
              <a:tblGrid>
                <a:gridCol w="3323875"/>
              </a:tblGrid>
              <a:tr h="379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3. What sources could we use to find out more?</a:t>
                      </a:r>
                      <a:endParaRPr sz="1200"/>
                    </a:p>
                  </a:txBody>
                  <a:tcPr marT="91425" marB="91425" marR="91425" marL="91425"/>
                </a:tc>
              </a:tr>
              <a:tr h="774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91" name="Google Shape;91;p18"/>
          <p:cNvGraphicFramePr/>
          <p:nvPr/>
        </p:nvGraphicFramePr>
        <p:xfrm>
          <a:off x="5820125" y="2752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{96E92C07-0432-4A19-A3E6-F619B69302BC}</a:tableStyleId>
              </a:tblPr>
              <a:tblGrid>
                <a:gridCol w="3323875"/>
              </a:tblGrid>
              <a:tr h="379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4. What has already been done? What is good about these ideas?</a:t>
                      </a:r>
                      <a:endParaRPr sz="1200"/>
                    </a:p>
                  </a:txBody>
                  <a:tcPr marT="91425" marB="91425" marR="91425" marL="91425"/>
                </a:tc>
              </a:tr>
              <a:tr h="774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Plenary</a:t>
            </a:r>
            <a:endParaRPr b="1"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Review your work so far - what have you achieved today?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What are your goals for the next lesson?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>
                <a:solidFill>
                  <a:schemeClr val="dk1"/>
                </a:solidFill>
              </a:rPr>
              <a:t>Make sure you write them down so you don’t forget them!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